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0"/>
  </p:notesMasterIdLst>
  <p:sldIdLst>
    <p:sldId id="256" r:id="rId2"/>
    <p:sldId id="278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362" r:id="rId11"/>
    <p:sldId id="363" r:id="rId12"/>
    <p:sldId id="401" r:id="rId13"/>
    <p:sldId id="364" r:id="rId14"/>
    <p:sldId id="365" r:id="rId15"/>
    <p:sldId id="404" r:id="rId16"/>
    <p:sldId id="366" r:id="rId17"/>
    <p:sldId id="368" r:id="rId18"/>
    <p:sldId id="369" r:id="rId19"/>
    <p:sldId id="370" r:id="rId20"/>
    <p:sldId id="371" r:id="rId21"/>
    <p:sldId id="372" r:id="rId22"/>
    <p:sldId id="322" r:id="rId23"/>
    <p:sldId id="323" r:id="rId24"/>
    <p:sldId id="325" r:id="rId25"/>
    <p:sldId id="399" r:id="rId26"/>
    <p:sldId id="400" r:id="rId27"/>
    <p:sldId id="335" r:id="rId28"/>
    <p:sldId id="336" r:id="rId29"/>
    <p:sldId id="339" r:id="rId30"/>
    <p:sldId id="326" r:id="rId31"/>
    <p:sldId id="347" r:id="rId32"/>
    <p:sldId id="338" r:id="rId33"/>
    <p:sldId id="330" r:id="rId34"/>
    <p:sldId id="340" r:id="rId35"/>
    <p:sldId id="375" r:id="rId36"/>
    <p:sldId id="348" r:id="rId37"/>
    <p:sldId id="341" r:id="rId38"/>
    <p:sldId id="411" r:id="rId39"/>
    <p:sldId id="412" r:id="rId40"/>
    <p:sldId id="414" r:id="rId41"/>
    <p:sldId id="413" r:id="rId42"/>
    <p:sldId id="416" r:id="rId43"/>
    <p:sldId id="415" r:id="rId44"/>
    <p:sldId id="417" r:id="rId45"/>
    <p:sldId id="378" r:id="rId46"/>
    <p:sldId id="356" r:id="rId47"/>
    <p:sldId id="361" r:id="rId48"/>
    <p:sldId id="379" r:id="rId49"/>
    <p:sldId id="381" r:id="rId50"/>
    <p:sldId id="391" r:id="rId51"/>
    <p:sldId id="382" r:id="rId52"/>
    <p:sldId id="343" r:id="rId53"/>
    <p:sldId id="384" r:id="rId54"/>
    <p:sldId id="383" r:id="rId55"/>
    <p:sldId id="385" r:id="rId56"/>
    <p:sldId id="408" r:id="rId57"/>
    <p:sldId id="386" r:id="rId58"/>
    <p:sldId id="344" r:id="rId59"/>
    <p:sldId id="389" r:id="rId60"/>
    <p:sldId id="358" r:id="rId61"/>
    <p:sldId id="345" r:id="rId62"/>
    <p:sldId id="395" r:id="rId63"/>
    <p:sldId id="396" r:id="rId64"/>
    <p:sldId id="409" r:id="rId65"/>
    <p:sldId id="346" r:id="rId66"/>
    <p:sldId id="373" r:id="rId67"/>
    <p:sldId id="374" r:id="rId68"/>
    <p:sldId id="405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0A756-CD58-48FE-9D97-443D859A7216}" type="datetimeFigureOut">
              <a:rPr lang="en-CA" smtClean="0"/>
              <a:pPr/>
              <a:t>2019-05-30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65869-170B-4960-A114-CCA75CC0798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25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65869-170B-4960-A114-CCA75CC07981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81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36DB49DC-0BB1-44DE-8F14-08E4591A0A38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6F6C-B87C-449C-81E0-8745746E39B2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1A80-7133-43AB-A72D-8806BD4664D1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4AC1-0F35-4277-A8AD-D53027AD587C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1F19-93ED-49D7-B842-59B28C7B0852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06ED-93B8-4E05-A6E1-8286E0E7BFC8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4EA5EB6-CDD3-4539-97DA-31CE60D413CC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FA8110E5-52F7-4AC6-A51F-911925862FD4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CEF04-B4A1-41B0-8639-11534BEF47FA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9117-9269-4A8F-93F1-F18D64E105E2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095-64F0-4223-AAED-7D3EF168EFFD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713B27C-9438-4988-8185-5C4DF6796356}" type="datetime1">
              <a:rPr lang="en-US" smtClean="0"/>
              <a:pPr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i="1" dirty="0" smtClean="0"/>
              <a:t>General Purpose </a:t>
            </a:r>
            <a:r>
              <a:rPr lang="en-CA" i="1" dirty="0" err="1" smtClean="0"/>
              <a:t>Input/Output</a:t>
            </a:r>
            <a:r>
              <a:rPr lang="en-CA" i="1" dirty="0" smtClean="0"/>
              <a:t> (GPIO) </a:t>
            </a:r>
            <a:endParaRPr lang="en-CA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Jalal </a:t>
            </a:r>
            <a:r>
              <a:rPr lang="en-CA" dirty="0" err="1" smtClean="0"/>
              <a:t>Kawash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75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828925"/>
            <a:ext cx="7772400" cy="1362075"/>
          </a:xfrm>
        </p:spPr>
        <p:txBody>
          <a:bodyPr/>
          <a:lstStyle/>
          <a:p>
            <a:r>
              <a:rPr lang="en-CA" dirty="0" smtClean="0"/>
              <a:t>Introduction to the Raspberry Pi GPIO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85800" y="2438400"/>
            <a:ext cx="7772400" cy="1509712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5720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Section 2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smtClean="0"/>
              <a:t>Section 2 Objectives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sz="3200" dirty="0" smtClean="0"/>
              <a:t>At the end of this section you will</a:t>
            </a:r>
            <a:endParaRPr lang="en-CA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endParaRPr lang="en-CA" dirty="0" smtClean="0"/>
          </a:p>
          <a:p>
            <a:pPr marL="624078" indent="-514350">
              <a:buFont typeface="+mj-lt"/>
              <a:buAutoNum type="arabicPeriod"/>
            </a:pPr>
            <a:endParaRPr lang="en-CA" dirty="0" smtClean="0"/>
          </a:p>
          <a:p>
            <a:pPr marL="624078" indent="-514350">
              <a:buFont typeface="+mj-lt"/>
              <a:buAutoNum type="arabicPeriod"/>
            </a:pPr>
            <a:r>
              <a:rPr lang="en-CA" dirty="0" smtClean="0"/>
              <a:t>Get a quick look at the </a:t>
            </a:r>
            <a:r>
              <a:rPr lang="en-CA" dirty="0" err="1" smtClean="0"/>
              <a:t>RPi</a:t>
            </a:r>
            <a:r>
              <a:rPr lang="en-CA" dirty="0" smtClean="0"/>
              <a:t> GPIO pins</a:t>
            </a:r>
          </a:p>
          <a:p>
            <a:pPr marL="624078" indent="-514350">
              <a:buFont typeface="+mj-lt"/>
              <a:buAutoNum type="arabicPeriod"/>
            </a:pPr>
            <a:r>
              <a:rPr lang="en-CA" dirty="0" smtClean="0"/>
              <a:t>Look at example uses of the GPIO</a:t>
            </a:r>
          </a:p>
          <a:p>
            <a:pPr marL="624078" indent="-514350">
              <a:buFont typeface="+mj-lt"/>
              <a:buAutoNum type="arabicPeriod"/>
            </a:pPr>
            <a:endParaRPr lang="en-CA" dirty="0"/>
          </a:p>
          <a:p>
            <a:pPr marL="624078" indent="-514350">
              <a:buFont typeface="+mj-lt"/>
              <a:buAutoNum type="arabicPeriod"/>
            </a:pPr>
            <a:endParaRPr lang="en-CA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3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GPIO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General Purpose </a:t>
            </a:r>
            <a:r>
              <a:rPr lang="en-CA" dirty="0" err="1" smtClean="0"/>
              <a:t>Input/Output</a:t>
            </a:r>
            <a:r>
              <a:rPr lang="en-CA" dirty="0" smtClean="0"/>
              <a:t> device</a:t>
            </a:r>
          </a:p>
          <a:p>
            <a:endParaRPr lang="en-CA" dirty="0" smtClean="0"/>
          </a:p>
          <a:p>
            <a:r>
              <a:rPr lang="en-CA" dirty="0" smtClean="0"/>
              <a:t>Famous with microcontrollers</a:t>
            </a:r>
          </a:p>
          <a:p>
            <a:pPr lvl="1"/>
            <a:r>
              <a:rPr lang="en-CA" dirty="0" smtClean="0"/>
              <a:t>Provide extended functions without changing circuitry</a:t>
            </a:r>
          </a:p>
          <a:p>
            <a:pPr lvl="1"/>
            <a:endParaRPr lang="en-CA" dirty="0"/>
          </a:p>
          <a:p>
            <a:r>
              <a:rPr lang="en-CA" dirty="0"/>
              <a:t>Has </a:t>
            </a:r>
            <a:r>
              <a:rPr lang="en-CA" dirty="0" smtClean="0"/>
              <a:t>54 lines</a:t>
            </a:r>
            <a:endParaRPr lang="en-CA" dirty="0"/>
          </a:p>
          <a:p>
            <a:pPr lvl="1"/>
            <a:r>
              <a:rPr lang="en-CA" dirty="0"/>
              <a:t>Only a subset is available for the </a:t>
            </a:r>
            <a:r>
              <a:rPr lang="en-CA" dirty="0" err="1" smtClean="0"/>
              <a:t>RPi</a:t>
            </a:r>
            <a:endParaRPr lang="en-CA" dirty="0" smtClean="0"/>
          </a:p>
          <a:p>
            <a:pPr lvl="2"/>
            <a:r>
              <a:rPr lang="en-CA" dirty="0" smtClean="0"/>
              <a:t>26 lines in Pi1</a:t>
            </a:r>
          </a:p>
          <a:p>
            <a:pPr lvl="2"/>
            <a:r>
              <a:rPr lang="en-CA" dirty="0" smtClean="0"/>
              <a:t>40 lines in Pi2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RPi</a:t>
            </a:r>
            <a:r>
              <a:rPr lang="en-US" dirty="0" smtClean="0"/>
              <a:t> GPIO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Programmable</a:t>
            </a:r>
          </a:p>
          <a:p>
            <a:r>
              <a:rPr lang="en-US" dirty="0" smtClean="0"/>
              <a:t>40 header pins on the </a:t>
            </a:r>
            <a:r>
              <a:rPr lang="en-US" dirty="0" err="1" smtClean="0"/>
              <a:t>RPi</a:t>
            </a:r>
            <a:endParaRPr lang="en-US" dirty="0" smtClean="0"/>
          </a:p>
          <a:p>
            <a:r>
              <a:rPr lang="en-US" dirty="0" smtClean="0"/>
              <a:t>Provide UART and 5V power</a:t>
            </a:r>
          </a:p>
          <a:p>
            <a:r>
              <a:rPr lang="en-US" dirty="0" smtClean="0"/>
              <a:t>Provide others too e.g. CSI (camera serial interface) and DSI (Display serial interface)</a:t>
            </a:r>
          </a:p>
          <a:p>
            <a:r>
              <a:rPr lang="en-US" u="sng" dirty="0" smtClean="0"/>
              <a:t>Not plug and play</a:t>
            </a:r>
          </a:p>
          <a:p>
            <a:pPr marL="109728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AutoShape 2" descr="Image result for Pi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4" descr="Image result for Pi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AutoShape 6" descr="data:image/jpeg;base64,/9j/4AAQSkZJRgABAQAAAQABAAD/2wCEAAkGBxMTEhUTEhMWFhUWGB0bFxgXGBsaHhgeGRgbGxwYHh4gHyggHyEmHRgdIzEhJSkrLjAuIB8zODMtOCgtLisBCgoKDg0OGhAQGi0mICUrLi0rKy8vLS0wLS8tLS0tLS0tMi0rLy0tLS0vLS0tLS8tLS0tNS0tLS0tLS0tLS0tNf/AABEIAMABBwMBIgACEQEDEQH/xAAcAAEAAgMBAQEAAAAAAAAAAAAABQYDBAcCAQj/xAA/EAACAQIEBAQDBQgABQUBAAABAhEAAwQSITEFBkFREyJhcTJCkQdSYoGhFCMzcrHB0fAkotLh8SVDY3PCFf/EABkBAQEBAQEBAAAAAAAAAAAAAAABAgMEBf/EACkRAAICAQIEBgIDAAAAAAAAAAABAhEDITEEEkFRImFxgZHwMsGhseH/2gAMAwEAAhEDEQA/AO40pSgFKUoBSlKAUpSgFKUoBSleXcAEkgAaknQCgPVKr+O5oRbos2wS5XNmIIWO4+9v009awi9fPmz3I7gCP6RXmy8VDG6dv0NQhKf4lhu3wI6y2X8/9BrIDXNOFc42rahLzedcXdZp1hMz+aBtEgAdelW7hfFVuW/EtMHV8QVB9Cf8f1rtGd6konqVjtXgxYD5TB94B/oRWStkFKUoBSlKAUpSgFKUoBSlKAUpSgFKUoBSlKAUpSgFKUoBSlKAUpWvdxQGg1NAZyaxXsSq+tVfmTmuxhVm9cGbog1J9hXIuaPtExGIlbZNm32U+Y+56fl9alg7vjuLi1aZ2WSomJie/wBBroCewO1c35m5vuP51eAjxBZQj7gwoltJBVmPQnqKoOH5nxeIurbvXiV8OFAEiRpmIBlm+voOlSWJ4Kbil/iVQSTmAD+WN9BmGaQR1A3Jms3qcczpb+vf27mW1xi74qQpUrqXMsTmAJJJJLgqCwAiY0kjWa4tzviVwrIDldkMBWO0bqQPygGZqOu+KFNxLFyCgYMxGZNDqBubYkmIy6naorhaK5YNbd2mZX5hpKmdBO2bfXTscyxRbt7nmjxTTUY/z/ZXsDxDPJJgto0tq2sz7mrZy1zFdw1y3Fxms2yGZJ0YwB16+aJ9PSqnxbhxV5JysD5bnyvDETPUSPjAjvvNYcLjiDkuyGzREbg7fr12itNHthOz9C8E4+uJsNctyjPibRylhmyl7IYaHbKD+tWi1iwWug6C2wUkneUV59NHFfm/huLNu5bvJvahhM7iAR7Tp7V0nl/nVL9m4uIZEvXbtswAQGym0pOsxoBpPQ0ujZ1ClaP7dDXi5AS0FP8Ay5j/AGrerZBSlKAUpSgFKUoBSlKAUpSgFKUoBSlKAUpSgFKUoBXxmA1NGYASTAG5PSqo/NWFYXW/aLZFkw5DCB1B9j36+tQEhxnjNuype7cCIO5ia5RzT9p7PNvCDIv3yNT7Dp+f0qpc7cbXE4p3s3LjWvkD9NNco3j31qGwuGZyAiyTH6mBr0BOk7TAMU9SWfcViHuNmdizHckyTWXCcPe5rHlG5OggzGp01ggHaRBipjhvAhlZyA+USQWCLHlkFjsSCRA1VlmY22sThfFcizdzKkBmOVFzHTSYEtlmNSSDvE0PNmzqC01Zr4DBpYeGQ5CPigqbg7yRIB7DT33r7jLySRbkJM5SansPyxiEBNweKyITbtwxUMSIDGMg3JylhJgdawcY4BcCKXtpaukqACyWxdDW8xIRmADI0KQuhzbaU5dbPHJznjakuvbX5PGCx9i9du38UuYhVK21YqHMqra9wsnLIB9BWXA27reezaS1bbSHdhbutrAAZjJg9DlHUgVXLtlkJRwVYaFTII9DPvVl5f5gCrcW9cdWba4fPoFhQRB+HUgEEanYgGqZg1dPQ1rWLtvdP7QksEjUwEynaANASZnUjXvWjzJwS2QHBnMuZQDmbcartI1mPhOvwmM27ikxONBItZjYE3Cg8xUhR8MidVZgoHzHYVm4VgkuFXUlglqGBX4AkNmchtFMf9x1mx2jN3oURbr2SA/nVmlWkxr01Gkbldx9KmcDiADmDCVkiD1EkaT3jT+tSfGuH2CF8EpmKkuoWEdRMEgEhWHdfU6VVr+Fu2BmQNlbzEMuq+vqIPxe0xpU3PXjzJumdN5e54K2rtrEeJcNwBc5ZSRAiTMTp01OnWTXVDxAC5euZs1tMOjgAyPivFo6TCr+lfmnC4pXmJMEdNp2/WrNy/zBcw4uIuVheV7bAhuoaNjuWca9qmx3s/Qtt5AnQkTH++9e6rHL3HbOKuq9twxGH8wG6tnGYbDqBr7dxUvwriGe1YLkC5etB4AP3VLR6DMB+YrSZaJClKVSClKUApSlAKUpQClKUApSlAKUqO4xxqzhlzXGM9EUZmPso/qdKjdbkbSVskar3HubrGHlF/e3QP4aEeX+dtl/r6Vz/mT7Qbl5WVS9lIY+GgIuED5nciAPRfXXSqDc4gzFXVkVVgyQp6zt1170uzjzyn+Gi7/f38F55p4hjMWFV7mST57KzlVejnLJceuvsK55xjhd1XbIhZLgQhssmFE5s2mTQiQfTcQakr3HnFt7liBmuSxVP4RgEZDMhSDAUzEaHUVr4V8RikKAO4BJBEAEgTlMxmMbfNMb6RF5klicXzQ38yOwnDlX+K06fCBvA+GZ67SNtCCdq2b2MOXIgyJroN2ncs3WRExAJExNRi40ElXzAg/KJzCY17VO8M4beuqW/ZytuJVn0MGfPl1OX1iDpBO1XQ55IZJY75vg18bj7l2M7aQBAAAPqQNJ/vV45VvC3asvbcZitz/h/h8a6GI1facjIQN9ABvVavcCzKDh3N86yAsT6ASTI61oYDiV6yZtXGTWYBgSNpGxqpp7Hikp45eNFwt4B0sM1rCA3bhZLlu9cmLcBswQlW+IfESYifZzDj7aWLKklpRfDS3deAkEXMzMCGHighdDoDrEVWjzDdUl/wB2jtMuttAxmZ1ywCepEHWovF425dYs7MSRqzEkke5/Sh2xQlKNQXubXFeKB8vlACKFUSWMAkjMx1MTA2gQANKwnjr51uBLYZQAIURoIkrsTtB0iBEV4wsKw0BBMZjuusSR2H5Hevt7AhjK+X7ybkT27iZ6xt3ipZ7cfDxj5ssHDuJm5cOJS8LN1dhMkb+SAJuAgAbQBpB0FeeYcfnuLcOHFi6yHxYJi5nEZssaSJ76zOoqrvdFt1awzAr809e4gAxWxc4k14jPGbYdAdAPqY1Jqo4cRhaTcfg30v6ktGilQIHU/wDmt4YdzZRiJtIGB1BKEhyCNCVG3oZjqa1L/C3tqlw5WRgNVnQkTl16xr2rf4XibarnRibxBXwyCZJBATLsQZAg+pnpUo8uOTUqZTsRg5/h/u3PSSoaPu/dPpsenasuA4jLERlYEHU9Qdo36VbOJcLtu2toW3UfvLciF03Vto0nKTPadqq/EMACoDmCdA0ax+IbkREdfcaVD1Y8/L4ZfJN8F4xdw7q1l2BBg5T8SkrK6yIMduvpXVOS+Zkv3MKjSty3bu2jMQxiy0iDp8JGorgqYp7ZyXIC5dGAmY2MjSI7f5qWw+J2a3rqrBtRMSfQ7xUo9qdn6P4fxCLdnPLNeuuo9P4j/QKkfSpea47ytzooNm3fK5LN4stwkg5WS8rM24gBxA9fSuhYHiGW27rDFsWU3nRrwQHT8EEflVTKWCleFugkgGSsT6SJH6V7rRBSlKAUpSgFKUoBSlKA0uN33TD3XtCXVCV66x261U8DZW5vcAkSXYyWPudz7mrwyyIOxqrcV4V4DG9aTOp+IZiCJ3joG7NE9DvNeTicDyuPZbo1jfLJv6iucz8CtMjqzZiBINtZcabgT03gGT0BmuWXuC28LeKXE8VgJWSVQhtVYiMx0gwD13EEV1W3grYDXbHnRm87H4wfuv1EdOnatLEcNt40Mirna2YzarliGYC4QVXTrDAdq648ccaqJyzqctYumc6F5lYvp5h5lyAKV/l2jT9Kk+BYzDwMPaJChi7Z2IW6Y0TyjQzsdATlEaaxv2hI1m8tlb3jIglTqdGjyzAzZcvxAf4qE4ZhLuJISyjO0TpplHVmJ0Ve5Jiup5+HxzSdy1LXxHAuby3GRbRWBKhGmNFDbjOI3P4Y1Fe0a+Sblss9sauWbV8sKWBPxkAEk6nffas/Jis4xGGxPhzbzIHds20qQADLkMNCAf6GviYO8lmyLCGbfmuKjyobo2sAN+Cdd4gg1im1TO3NCMtNyy28IMPiEuKDbtXbR8QKwLs2hQt0UkFthJA1ECRTOJcKUBriEqA0NbYwyEnQQdSOn694kbGIYC4jKSyEeZ4yrmB8sk5UbyyrayTtOtfOOXLZtoYi4QraqSYI1BYgddYAiZ9ztKj53F5HJWyvcX4JcUBoGYaFJknYzOwbzDSddNtJjLF8bGYn2Ij9dP8Ae1b1y4SMpJygnyzpMamNpgAT6VgxNoNqdGHz6mdNn6kdJ3HroBTtg4pUos8+J2+vQ+hH6dKyWnInKo0OaNiD6HYj0M1qKxU5WG2pWd+xkbj1FfXHzA79J196lH0Ezbx5tMpYGHEfnOhB/EP93qMJ71sYfCs8lYCjQs2ij07k/hUE1OcG4fbLEAsGA0ulZg9x0tj13/EtVI45M8YadTVsC7lm65BGUIrSWygdvlAAEAxPSvjAzPWpVuAvlMGbg1ZOpE6Mp+b16iYImo/DYd3bKilieg9PX/OlD5WW5T5qqyUwvF0uAC+IuAEJeElhv8Q+YDbuPWIrLcw5uNaS803GYhbpaUIBAzEgMXMLG+k67VpNwVw0OyKmxfMI9R3JHX29pzh8udrM3ECZWa4B22B39QAdhrIE1GdFKS/JffvUieJcJKFkdCVzaL0PTOh/vEHqOlQzI9oyCWsjQiYidgw6f0PfeL14Ga3ZGdr9kHzlQA6dh5pyroNeggHpMHxbAMieKrKwdtNm0MyrSAG9dIkEdKh3hkcH5Edg74uLKiBBmd9D1/3rVy5W5se0xV3Z7ZZbpkA+dYYsTv6fSufXsH55tgBlMm37fc7/AMu/aemxgOIh4zFVgkb7yCOvvFRo90JqWqP0XgeL+JYxmJskjMVa3mEEFsNZygjuCRVrFfnrhvFzYt4VUOYG5dzrJGjvZBB7mLfXaZjau3cqcZOLwqXygQtmBUGYysV/WJj1pF398zbJelaPFOK2sOua40dlGpPsP77Vz/jvNF6+YUm2k6KpMn1Y9fbatN0ErOnUqj8t857W8SfQXP8Aq/z9e9XdWBAIMg7EdaJ2GqPtKUqkFKUoBXwidDX2lAVXj/LbS1/CN4d2CDoGVxHwusHMPqQapHFuL4m45w1m2LdtB5nf93bWSQHiZYkidTuY7iuw1XOa+VbeLRtIc9tJ/wC/6d/TLMZFJx8JxDiIRldWi6yDS4GbKgnoWMmdBrMk6euTlKxdw94XLNkXWuISmpKiCDmMELAMTm0mNjUnieDsl5MJftAW7jLbzp5fmkkgyC8TBM5ZJE1JcHxNi9hYwYNuyfKwSVdGI+cyWLwZDEmeh3Alo8uLFKb5nJp9TUum2LpGKuC9iLjZ3tWQIBnQ3HABAA6AqNNC0wZwYgMBlK5RsFjKIPQDTfeofBcBtIoWBHzBcw8Q9WuEsSxPuB6VO4XEG2pRQApABXYQNhoR9KHujBR2IbGcJVLbX7OZ79sZoc5s6iAQk/OBrrm2gDpVXu4sXFQN/EMTczSpDAGCNYImCBtB76X9LLFSwHlXc6adv9FRHFOApf1DC22pmJVj6xqCe4n2omeXieFU4VFFZ4ny+9tPFtN49rLLXUHkDSQVEmTETMDTWI1qIb/NW/BJiMHmsvnIUy4DBCmVgf3dwyAxO6eYOCOpFeeK8EtYhXxGCPdmtQBCgwWAE5NQYRyC2pUDRa6Hhnh7fBUbiBhlbYTEbrt8P+Nj6aEbR4C1sFrozZTEEG2JgNBBhy0EHKIH4jqK1mG4OhEgg6Rr1rffHF1AY/AI1iR+e5/OozC4mcI8qPgwF17fiEAKsAZiE+IwAq6aSDtpoexqa4bZW0YtM3iwC0tl8vxeUbGB3ncHYylo5f5BXEWUu4m8WzKDbVDIWYPmPXQAECPfaIfmPhNzDPkZWuqYIAYnILZBzo2hXygCOgGwgUs7RwyUeeS1NBiPMLtsKjXQwVFy7wjwrMDbygL1Ak7kQRp8SxTW3RCWDPJdrQJLtnYkAjcajSTsDW1ibpUl7bN4jlVTaQy5M1t9YUBem8zM/Ec4ty1w2oslbgZVfIQrMmWTAGUOQSNwIUjXWsnfTqRN20lslbrlzYcqEnRw2Y+WBoA0EgmTmNSOCxYyjOyZN4yMLaFssfzMGiRGTYhpiIfiWHVDbbVw0T5vM4+8NNASCOsgA9ak8QLfhKLNsE3oBtKQWVVbMytAJyscsEkMMp6HUzlGk3zVp06vsYePYHwy7rcAYkeJb8qzmEhlCgAr102rUwHiMptWgZcnaJgjKRPSRoTppI2JqX4/cDp+/uZHWCFPmMDyyX3aYEZZG24+GNwl42i9pyUDCCeqGCVPtJAPpNVnDJF82mifX9GZ+XluPfm5lCk+p8uYk76CBM/+agMdwIuRDgvPlYbtADBmXeCNQ41PY9N7HcZZnZbSKbtsNnZACpFsR4irGhXfMI0iAIJqZ5T4OzoL15c1w5vKW8z/ACygIjzK7HMcxzII1rJ7cOJpaumV3hnD8VcZbTLlBPl0EnuRG49Zj16Vf+V2fBL+6vTIIIGqknqxI8xHSAoHrJqGeytqzcuHMt5rNwEOMpJyTt8vlKlY6f8ALGcC5iLHJfOo2u6x6C59NH37zuM62d8Xj1numW7FYpnYs7FmO5NajNX0nvvE+4PUEaEeorwwoeo8FqneX+abmG0Y5rXVSdvVT0/pUAbi5ssjNExOsbTHasV1GKsGUMCDOkgjsQfSe49dYoQ7fwzidu+me00jqOoPYjpW5XCrWJxPC79pLp8LxUmyS0mAQDbuSTJ6j36EV1nljmAYpDKFXXQ6HKT6H+29dEzDROUpSqQUpSgFKUoCO4twlLwBMB1+FvbUA9x/SuL80YLG4TEC1YVLVq2MwY6q6H5GndQdIEbA76jvNR/HODWsVbNu8sjoRoVPcHpWWio5Nwvi1q/IQw6iWQztsXQn40nSdx16E7t26FBZiAoEkkwABuTVV595cxmDu2j4lwpbBGGuINjJIX0Yk69xoJGglOA8VuXxbS7a8O9c/h6gJfjQldgrSDKHSNR2rJU7PA5jcmbIK2p1uMD+8jpbQat1830Bqd4fae8huR4Vtfje6QqoB3Mx+Q17xUTxDieCwJKn/i8SBAso5Nqz6M8mANJRBHcdapXMfMOIxbL+03JhgLdlBltJJjRRpI3zGZFUOVFo5g5owoRkw1psTBGfEOCEWOltNzO2ZuhMSKgE5guKc1gujnRmLZmaR1+UEDQMAGEnWsGEU5TmARNQWYZgCNcttfmMjZZjrAra5e5ZxXEGLWkVLZPmukZbY2BCxq59F0ncitI8uWEslURNy/r1ZifcszdO5YnprNXnlf7NL18i5jSbNrpaX+Iw10O4tgjpq38tXPgnLWB4WnisQbgBzXrkTHUKNkX0H5k1UOZ/tTNybWAG5y+IepOgyzvr1OnvSzePBDHr1JDnbnZOGqcFgraq1tRr8qSJ7yx1k/1rnb8Tv3Ye67MWEyTvr0jQewrUuYN7k3rzly2vmJl50EHchSrqw0ylQOorcWy2VSZC7LpA/LSP9NRHj47Iq5fcl8DcV9EUK5BBT5HlSJ01lZzAiTMTIkjJdxplbTNlGQK3iCfDglisn4wViCTGuhAk1CiRqDtUrZtXy1u7mW4WACmQQCTGXzQAwmd4mdSZFU82HNKS5QeGo5C2WKxKAvM3GGsARKjX5veNyMAH7LdUuVaPiCvAInVCRqNR23A3rPjuLXBdL284DhYNwBWgrDNoSsMsDSVgDQEaVjFqyvlujWJEHQjup6j1oeqHDxk9HqupucS4rcvk5jIk6kbTGgGw2FbFjFXsTcysC75QAQAAFUQJjRQO+grxwTAriHyFoAEkCMzeig9eukmOhq64e2iLltKFTsOvqTuT6ms3R7JcPDJHlkaPCeDJh28QGbuuo0VZEGOrad9PTrUpM6kye9Y69Cs2doY4wVRMnFZxFprbEBiIV2mNdw0aids4k9wdI5nxfD3LT+DdUW4gnKAZB+caw0xOhA6aV0ia0uMLZdFtYgeVjlRhujHqrbLPY6HbeKWRw7FHwnGmw1zw0uftFgRsCm4klJ1UgmD0MairjgeIJeQPbYETBkQQfusJ8p7HUHpO1UnjnL93CnNGe2T5bg2Pow+VvQ/kSNaw4DG+AHdRcVgRLqAyqCAMjg/KzT3B00JGg0tDo1vl27i3AtMqMkuLjGBbA0JPcHYjtEx00eCcS/aPIAReU5WtjUhgY8vcSNCKx8N46pDlj4T21zMNWBBZUBQgGQWZRlaIneNRIcR5kS0HOFRjcyS9wnNfdR0BJPh2xJ0XXr1IqlJHiGFtJP7YfFuHKDZDfdjKLz9ADHkGp0mBWryZxZsXxm2GZos23AtFcltNVhkSdPi3InQGTUdyzwS/xPD5TYS3auGXxFwMxCgghLCEAZpGt2TuRK7V1Tl3gGHwr2rVoTcVSS7tmuMoEasdcstsIXsKpC2UpStmBSlKAUpSgFKUoDXx+Ct3rbWrqB0YQynY1ynin2bvh8UmJW9Ni0wZQwZmAkkoYB01JDdSddZNder4RUasH5PW0bd61at5cwZZJ8oEHzLLQBoI1rofKP2b2MQTiMRdW4kwLVo6SAJzN19hVx5y5Et3T49m2uddSpEho6EDcfqPUaVQeK8w4nBXrbhspZxnQAsBbkT5J1GjQZBms2cbp1Je5YsdyPw3Cu2IxNwmyuqWHIyLrMHq4nZTprrmrX4h9rmES1GGRmcaKgUqB23UCB6T7VzHjWKxGOxL5roKqw1dot2wxjMd4A6tqY3q62vs1sLZyi8XvMQWuwcoWZKooYbj5mJ9htVO5TOL8fvYy5OKukLMlQJVB7Tq3aTv2G21wfj+GwYlcMLmIPwXLhzIg7i3AAO+sk+sVfsF9n2ACZHtu5IjObjBpPzACEnt5a5jxzA2cNfuWbNzxwh+MSoBHysToSDoYkSPQiqQm+D4i9ca7cKuysGa6yAAnQmB0B1IyrEgxttIcL4gr4d0BEAqy+Q7SWZLkaDQGDMtoBuYqa8zX0sHDpcyW3JzEKAYbdZ3CmTPeT0re5Zwd1lD2QS2YSxbyiNi3SCC4yjzdQdYMZylii7pblwsXULSMoYQDm8pUakaEAKh1kRm9G2GThfCylx2ZUVTqhUaiR0BJCg9dxIGURWfhmDSyoHxMNmbXJMlgn3QSxPc963DcqORiHCR0cjILaZPDCjIdCpEg+86nYanaBGwqqcb5fyqcim5ZEsU+e13ZDuR+vfSTVoD19z1LPTLGmcoxNg24IaVJlXGm3fsRp6diasfBeZ1c5L7BX6XDor+lzsfxj8+9b/H+XBcIuWGFpwSTE6z1GsA/SZrn+Ga2rMMRbuaBgArZGRo0kEaiYkaabGm5I2tzqw3g6EdP7+o9RQmue8v80NZi3eBe0No+K16r3HdDp2g1fMNdW4odWDo+zLsY9YlWHVTMdutSjomebOJW5nVWIZTDdCp3B1BEHcaEEVkTgxxLC0XQB9GLyFAiZ7zpprvGo6YuI8AdbBxlh899WCrZRSTcTMMwftAOYbxrrqa2uDJ+0WhfnwrPzPcBEEGCoG7NI2WaAisDfZL74J5vLLLZuMhy4lFg7bMRImOuoqB5p5PezcdsKMypbZsRbDB/wBnC+YpcM7FdQp82nUiatnFOYbVgEYYC2WBXxnhbl0jXJn+G0DmmJnWSdYrR5UtMOE8WuPbNs3QSAdmDKVzKYhlLEiRpoatEIjkLAeJYxt1LPjXFGHW3bMknNfl7YI1GZbYGboNSdCa6Rwbkc3bwxnEBbDBMqYezC2bSCYViP4hgmZJBn5hAFS+ybG28Nhrt+6TlOKRNBJJGHuEKB6sw9K2ucOc7161ceyua1bcLcRW+GYgv1bfT5Z9RT1C2LbzDzrbtAphhnYD4gMwAA2RR8Zj8tt6ivsXL37+MxjG4wuFFzXDJDIGzJudBmXTTetHg3ItzHLb8UFbCEtbulDaxFzPlOvVYgKDAECQrTmHXeFcOTD2ltWxCrtqSTJkkkkkkkySTNVaks26UpWzIpSlAKUpQClKUApSlAKq3N/J9rFofL5hqI0M9x/cbH9atNKjVkaTVM/MeNwRwz3bSFQdQyoYaFJBPm8xE9a2uW+aHwYVLoJw7GANzb9R3H4fp6yv2zcr3LGMGNtgm25BOXcNPmWYMTqdup0MGqRxqy9xwqKxUgFARqA2yn1G1BFUqR2jF2rd7D5rl5rdi4sg2j+8ur1CDcA7EmK4FjLih2Uk5UYqsdlMD20A710LC373g4SyjC2qj94I81w5zCA9t56/lNVWzwQO91naBmaFQZidSR7j9NDqNJ5xk23YnOKRucj8r/tjk31fw1EqScobUKFJ+LLLCWHpqNavpwng/usgthNAgEAew/v1rX+yq8z37tq6ugsFYbquZRlP5V0DEcLF23kunzoSq3Op6qT3JUifWaXZuDTVoo816DVm4jw97LZXHsRsa1gaGzKGr6GrFNepoQyTUBzJy4mJGYHJdA0bofwt6eu4/Sp2a+TWiHJuK8JuYZst0AgrqUMjzKRvHSfqIqSwXGHsurWraIjr5lDE27+QAGV3t3BqSZkaQIOt+x+Dt3Vy3FkfqPauc8b4VdwV0W7glHGdBqMyyQGjdWH+yDrCbF5wXHLDeGfCa6LqsRbeIBDMmRiJz+ZToAJEd6jON8VxeLKrhgXcP4QtquVkA3FtIhFHViNOuoNWjg3L2JuW+HthLi4cDBJ4t0ojMvi+cm2DqLp182gg7zVuwHDsFwu0cuhf4nY57t5tySd21M9FEzpvT0NEZwLkVrvhXOJut0WR+6w6ALZt6aswGlxzuWOkzuK+faPxezd4Xi2sMrqpt2SUOki8mYA7GA/TrI6VUueftBdgbKAICJFskgMp2Zm0Dz90ED1NWfkXlVrvDEsXbfho9zxSD0BIYKBuTIHp7xFV2Zb0dFQ5b4NducJQWRN1sd4ioyjK4W0qHOSCqqAWJJ7RuQK6Lyp9n9qy/wC0XgHvNqzfKGktKpAEyxhioj5QvW38M4VasIEtoAP1Md/9it2ij3Mr+TxathQFUQAIAr3SlbApSlAKUpQClKUApSlAKUpQClKUBhxmFS6hS4odG3VhIqEvcmYM2jbWyEkzmElgf5iZI9JirDSgOL8U5MfC3BCi4jFpd2J8MEycs6Rv9dameB8DVhkQosCSTufbvXSsRh1dcrCRXN+cuB4nDqXwsMn3CJj+Xt7fTtXi4nFOTVartsTHy4m5Vv7kjw7CrZxJWVJyESPcGP02qZkEkHq//wCBXDv/AO/fzZmPmU6WwMoPRh3mOk/robtyrzquIvBGMag66a+GAf1rpig4RpljxEMj0LrjUQqVv62/vn5f5j0/m+sdaRxTCLbeFfMp+FoIB9JiCY7Gr1+1Q/4YH6k1sYnDpeQpcAZW6H9CDuCNwRqK6WdTmQNe1NSXHOBPhzmEva6P1X0f/q2Pod4rNVIZZrPg8I91sttSx/QepOwFSnBuXHu+a5NtN/xEfnsPU/SoXmz7T8NglOH4cqXbo0L/APtoe873G/OPXSKpCz3MNhcAgu4u4pc/ANyT2RdyfU7b6b1zP7cXDY9Btlw6H6vcJ/t9aieW8Tb4jjEOOxDi8xMXGcAbGEAbyAdlWKlvtdR7nFHRAWIt21AAMg5J/o1HoYnJJalzbmQYNEsIha4MLYMx5VVLMz3J+I9AACSaplzEYjHXbNy3OIW4SL9rNkdBmyQ7TFtQTpsJ012q+43lR8Tiw6M9uybS27pUz+0BQMqqAcsKZktI/C2tXjg3AbOHTJbtqonMQo0LfeP3m9T+UVlJs1eupWuA8jgst/GkX7yxlLjMLcfCFkeYgfMQBOoUHWryogRX2ldEqMilKVQKUpQClKUApSlAKUpQClKUApSlAKUpQClKUArzcQMCGEg7g16pQHNOeuQFfNesATrmHQ+/+frXKL+Fe3dGjC4p/M/hb1/F9e4/UVUznHktL48Wz5bq6gj6/mPT6Vzaa2PPPAubmj7+f+lV5Z5mzKtu+YOmVv7f+auOFxDA/eB21gamf7n6VxjH8OvLdKspFwDoABA+bSAR9I/Q2vlLmQwLV0kkbzuP7kev9wazT3O2PPFuv7OoKAw20I1H+agsTgcJg1u4p1OS0mciJyxPwj+nboRUvgboKCDIjvNQH2jt/wCmY3/6o+rCtI7HG+evtJxOOm0k2MNt4anVx/8AI3X+Uae+9Uda2bmFYBSQQGkrPUDr7a71P8l8r3sXiFW3a8VQfN91QdJJ2gfrFaMG1w3gf7OovgG5eWDbtiYZiRCaasT2FfoLh3LFprrYu8oa7cCkiNAQirBn2229688qclWMHLgZ7rbu3SflUfKvoPznerPSr3I0nufAK+0pWgKUpQClKUApSlAKUpQClKUApSlAKUpQClKUApSlAKUpQClKUApSlAV/mbllMSpI8tzoR166/Qeh61yzjfBTmbNFu8g31AfKPMSddY6fXMIrudRPHuA28SsNo/RwNRG09/6jpWWuqOeSF6rc5XyvzPctXBauiDsRrr6jtp0+kjWrP9oOOtjC+C4JOIZVUQTJUhyIGpOkQBXlPsxBcM1wQpkEZiZHXff86vFvhdsMrEZ2UeVmAJEgAkaaTGtZpsYXOvGjlvL32a3MShbGzaVnJCCC+QNKoTsugGgmup8J4XZw1sWrFtUQdAN/Uncn1NblK2kdBSlKoFKUoBSlKAUpSgFKUoBSlKA//9k="/>
          <p:cNvSpPr>
            <a:spLocks noChangeAspect="1" noChangeArrowheads="1"/>
          </p:cNvSpPr>
          <p:nvPr/>
        </p:nvSpPr>
        <p:spPr bwMode="auto">
          <a:xfrm>
            <a:off x="155575" y="-1790700"/>
            <a:ext cx="51339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" name="AutoShape 8" descr="data:image/jpeg;base64,/9j/4AAQSkZJRgABAQAAAQABAAD/2wCEAAkGBxMTEhUTEhMWFhUWGB0bFxgXGBsaHhgeGRgbGxwYHh4gHyggHyEmHRgdIzEhJSkrLjAuIB8zODMtOCgtLisBCgoKDg0OGhAQGi0mICUrLi0rKy8vLS0wLS8tLS0tLS0tMi0rLy0tLS0vLS0tLS8tLS0tNS0tLS0tLS0tLS0tNf/AABEIAMABBwMBIgACEQEDEQH/xAAcAAEAAgMBAQEAAAAAAAAAAAAABQYDBAcCAQj/xAA/EAACAQIEBAQDBQgABQUBAAABAhEAAwQSITEFBkFREyJhcTJCkQdSYoGhFCMzcrHB0fAkotLh8SVDY3PCFf/EABkBAQEBAQEBAAAAAAAAAAAAAAABAgMEBf/EACkRAAICAQIEBgIDAAAAAAAAAAABAhEDITEEEkFRImFxgZHwMsGhseH/2gAMAwEAAhEDEQA/AO40pSgFKUoBSlKAUpSgFKUoBSleXcAEkgAaknQCgPVKr+O5oRbos2wS5XNmIIWO4+9v009awi9fPmz3I7gCP6RXmy8VDG6dv0NQhKf4lhu3wI6y2X8/9BrIDXNOFc42rahLzedcXdZp1hMz+aBtEgAdelW7hfFVuW/EtMHV8QVB9Cf8f1rtGd6konqVjtXgxYD5TB94B/oRWStkFKUoBSlKAUpSgFKUoBSlKAUpSgFKUoBSlKAUpSgFKUoBSlKAUpWvdxQGg1NAZyaxXsSq+tVfmTmuxhVm9cGbog1J9hXIuaPtExGIlbZNm32U+Y+56fl9alg7vjuLi1aZ2WSomJie/wBBroCewO1c35m5vuP51eAjxBZQj7gwoltJBVmPQnqKoOH5nxeIurbvXiV8OFAEiRpmIBlm+voOlSWJ4Kbil/iVQSTmAD+WN9BmGaQR1A3Jms3qcczpb+vf27mW1xi74qQpUrqXMsTmAJJJJLgqCwAiY0kjWa4tzviVwrIDldkMBWO0bqQPygGZqOu+KFNxLFyCgYMxGZNDqBubYkmIy6naorhaK5YNbd2mZX5hpKmdBO2bfXTscyxRbt7nmjxTTUY/z/ZXsDxDPJJgto0tq2sz7mrZy1zFdw1y3Fxms2yGZJ0YwB16+aJ9PSqnxbhxV5JysD5bnyvDETPUSPjAjvvNYcLjiDkuyGzREbg7fr12itNHthOz9C8E4+uJsNctyjPibRylhmyl7IYaHbKD+tWi1iwWug6C2wUkneUV59NHFfm/huLNu5bvJvahhM7iAR7Tp7V0nl/nVL9m4uIZEvXbtswAQGym0pOsxoBpPQ0ujZ1ClaP7dDXi5AS0FP8Ay5j/AGrerZBSlKAUpSgFKUoBSlKAUpSgFKUoBSlKAUpSgFKUoBXxmA1NGYASTAG5PSqo/NWFYXW/aLZFkw5DCB1B9j36+tQEhxnjNuype7cCIO5ia5RzT9p7PNvCDIv3yNT7Dp+f0qpc7cbXE4p3s3LjWvkD9NNco3j31qGwuGZyAiyTH6mBr0BOk7TAMU9SWfcViHuNmdizHckyTWXCcPe5rHlG5OggzGp01ggHaRBipjhvAhlZyA+USQWCLHlkFjsSCRA1VlmY22sThfFcizdzKkBmOVFzHTSYEtlmNSSDvE0PNmzqC01Zr4DBpYeGQ5CPigqbg7yRIB7DT33r7jLySRbkJM5SansPyxiEBNweKyITbtwxUMSIDGMg3JylhJgdawcY4BcCKXtpaukqACyWxdDW8xIRmADI0KQuhzbaU5dbPHJznjakuvbX5PGCx9i9du38UuYhVK21YqHMqra9wsnLIB9BWXA27reezaS1bbSHdhbutrAAZjJg9DlHUgVXLtlkJRwVYaFTII9DPvVl5f5gCrcW9cdWba4fPoFhQRB+HUgEEanYgGqZg1dPQ1rWLtvdP7QksEjUwEynaANASZnUjXvWjzJwS2QHBnMuZQDmbcartI1mPhOvwmM27ikxONBItZjYE3Cg8xUhR8MidVZgoHzHYVm4VgkuFXUlglqGBX4AkNmchtFMf9x1mx2jN3oURbr2SA/nVmlWkxr01Gkbldx9KmcDiADmDCVkiD1EkaT3jT+tSfGuH2CF8EpmKkuoWEdRMEgEhWHdfU6VVr+Fu2BmQNlbzEMuq+vqIPxe0xpU3PXjzJumdN5e54K2rtrEeJcNwBc5ZSRAiTMTp01OnWTXVDxAC5euZs1tMOjgAyPivFo6TCr+lfmnC4pXmJMEdNp2/WrNy/zBcw4uIuVheV7bAhuoaNjuWca9qmx3s/Qtt5AnQkTH++9e6rHL3HbOKuq9twxGH8wG6tnGYbDqBr7dxUvwriGe1YLkC5etB4AP3VLR6DMB+YrSZaJClKVSClKUApSlAKUpQClKUApSlAKUqO4xxqzhlzXGM9EUZmPso/qdKjdbkbSVskar3HubrGHlF/e3QP4aEeX+dtl/r6Vz/mT7Qbl5WVS9lIY+GgIuED5nciAPRfXXSqDc4gzFXVkVVgyQp6zt1170uzjzyn+Gi7/f38F55p4hjMWFV7mST57KzlVejnLJceuvsK55xjhd1XbIhZLgQhssmFE5s2mTQiQfTcQakr3HnFt7liBmuSxVP4RgEZDMhSDAUzEaHUVr4V8RikKAO4BJBEAEgTlMxmMbfNMb6RF5klicXzQ38yOwnDlX+K06fCBvA+GZ67SNtCCdq2b2MOXIgyJroN2ncs3WRExAJExNRi40ElXzAg/KJzCY17VO8M4beuqW/ZytuJVn0MGfPl1OX1iDpBO1XQ55IZJY75vg18bj7l2M7aQBAAAPqQNJ/vV45VvC3asvbcZitz/h/h8a6GI1facjIQN9ABvVavcCzKDh3N86yAsT6ASTI61oYDiV6yZtXGTWYBgSNpGxqpp7Hikp45eNFwt4B0sM1rCA3bhZLlu9cmLcBswQlW+IfESYifZzDj7aWLKklpRfDS3deAkEXMzMCGHighdDoDrEVWjzDdUl/wB2jtMuttAxmZ1ywCepEHWovF425dYs7MSRqzEkke5/Sh2xQlKNQXubXFeKB8vlACKFUSWMAkjMx1MTA2gQANKwnjr51uBLYZQAIURoIkrsTtB0iBEV4wsKw0BBMZjuusSR2H5Hevt7AhjK+X7ybkT27iZ6xt3ipZ7cfDxj5ssHDuJm5cOJS8LN1dhMkb+SAJuAgAbQBpB0FeeYcfnuLcOHFi6yHxYJi5nEZssaSJ76zOoqrvdFt1awzAr809e4gAxWxc4k14jPGbYdAdAPqY1Jqo4cRhaTcfg30v6ktGilQIHU/wDmt4YdzZRiJtIGB1BKEhyCNCVG3oZjqa1L/C3tqlw5WRgNVnQkTl16xr2rf4XibarnRibxBXwyCZJBATLsQZAg+pnpUo8uOTUqZTsRg5/h/u3PSSoaPu/dPpsenasuA4jLERlYEHU9Qdo36VbOJcLtu2toW3UfvLciF03Vto0nKTPadqq/EMACoDmCdA0ax+IbkREdfcaVD1Y8/L4ZfJN8F4xdw7q1l2BBg5T8SkrK6yIMduvpXVOS+Zkv3MKjSty3bu2jMQxiy0iDp8JGorgqYp7ZyXIC5dGAmY2MjSI7f5qWw+J2a3rqrBtRMSfQ7xUo9qdn6P4fxCLdnPLNeuuo9P4j/QKkfSpea47ytzooNm3fK5LN4stwkg5WS8rM24gBxA9fSuhYHiGW27rDFsWU3nRrwQHT8EEflVTKWCleFugkgGSsT6SJH6V7rRBSlKAUpSgFKUoBSlKA0uN33TD3XtCXVCV66x261U8DZW5vcAkSXYyWPudz7mrwyyIOxqrcV4V4DG9aTOp+IZiCJ3joG7NE9DvNeTicDyuPZbo1jfLJv6iucz8CtMjqzZiBINtZcabgT03gGT0BmuWXuC28LeKXE8VgJWSVQhtVYiMx0gwD13EEV1W3grYDXbHnRm87H4wfuv1EdOnatLEcNt40Mirna2YzarliGYC4QVXTrDAdq648ccaqJyzqctYumc6F5lYvp5h5lyAKV/l2jT9Kk+BYzDwMPaJChi7Z2IW6Y0TyjQzsdATlEaaxv2hI1m8tlb3jIglTqdGjyzAzZcvxAf4qE4ZhLuJISyjO0TpplHVmJ0Ve5Jiup5+HxzSdy1LXxHAuby3GRbRWBKhGmNFDbjOI3P4Y1Fe0a+Sblss9sauWbV8sKWBPxkAEk6nffas/Jis4xGGxPhzbzIHds20qQADLkMNCAf6GviYO8lmyLCGbfmuKjyobo2sAN+Cdd4gg1im1TO3NCMtNyy28IMPiEuKDbtXbR8QKwLs2hQt0UkFthJA1ECRTOJcKUBriEqA0NbYwyEnQQdSOn694kbGIYC4jKSyEeZ4yrmB8sk5UbyyrayTtOtfOOXLZtoYi4QraqSYI1BYgddYAiZ9ztKj53F5HJWyvcX4JcUBoGYaFJknYzOwbzDSddNtJjLF8bGYn2Ij9dP8Ae1b1y4SMpJygnyzpMamNpgAT6VgxNoNqdGHz6mdNn6kdJ3HroBTtg4pUos8+J2+vQ+hH6dKyWnInKo0OaNiD6HYj0M1qKxU5WG2pWd+xkbj1FfXHzA79J196lH0Ezbx5tMpYGHEfnOhB/EP93qMJ71sYfCs8lYCjQs2ij07k/hUE1OcG4fbLEAsGA0ulZg9x0tj13/EtVI45M8YadTVsC7lm65BGUIrSWygdvlAAEAxPSvjAzPWpVuAvlMGbg1ZOpE6Mp+b16iYImo/DYd3bKilieg9PX/OlD5WW5T5qqyUwvF0uAC+IuAEJeElhv8Q+YDbuPWIrLcw5uNaS803GYhbpaUIBAzEgMXMLG+k67VpNwVw0OyKmxfMI9R3JHX29pzh8udrM3ECZWa4B22B39QAdhrIE1GdFKS/JffvUieJcJKFkdCVzaL0PTOh/vEHqOlQzI9oyCWsjQiYidgw6f0PfeL14Ga3ZGdr9kHzlQA6dh5pyroNeggHpMHxbAMieKrKwdtNm0MyrSAG9dIkEdKh3hkcH5Edg74uLKiBBmd9D1/3rVy5W5se0xV3Z7ZZbpkA+dYYsTv6fSufXsH55tgBlMm37fc7/AMu/aemxgOIh4zFVgkb7yCOvvFRo90JqWqP0XgeL+JYxmJskjMVa3mEEFsNZygjuCRVrFfnrhvFzYt4VUOYG5dzrJGjvZBB7mLfXaZjau3cqcZOLwqXygQtmBUGYysV/WJj1pF398zbJelaPFOK2sOua40dlGpPsP77Vz/jvNF6+YUm2k6KpMn1Y9fbatN0ErOnUqj8t857W8SfQXP8Aq/z9e9XdWBAIMg7EdaJ2GqPtKUqkFKUoBXwidDX2lAVXj/LbS1/CN4d2CDoGVxHwusHMPqQapHFuL4m45w1m2LdtB5nf93bWSQHiZYkidTuY7iuw1XOa+VbeLRtIc9tJ/wC/6d/TLMZFJx8JxDiIRldWi6yDS4GbKgnoWMmdBrMk6euTlKxdw94XLNkXWuISmpKiCDmMELAMTm0mNjUnieDsl5MJftAW7jLbzp5fmkkgyC8TBM5ZJE1JcHxNi9hYwYNuyfKwSVdGI+cyWLwZDEmeh3Alo8uLFKb5nJp9TUum2LpGKuC9iLjZ3tWQIBnQ3HABAA6AqNNC0wZwYgMBlK5RsFjKIPQDTfeofBcBtIoWBHzBcw8Q9WuEsSxPuB6VO4XEG2pRQApABXYQNhoR9KHujBR2IbGcJVLbX7OZ79sZoc5s6iAQk/OBrrm2gDpVXu4sXFQN/EMTczSpDAGCNYImCBtB76X9LLFSwHlXc6adv9FRHFOApf1DC22pmJVj6xqCe4n2omeXieFU4VFFZ4ny+9tPFtN49rLLXUHkDSQVEmTETMDTWI1qIb/NW/BJiMHmsvnIUy4DBCmVgf3dwyAxO6eYOCOpFeeK8EtYhXxGCPdmtQBCgwWAE5NQYRyC2pUDRa6Hhnh7fBUbiBhlbYTEbrt8P+Nj6aEbR4C1sFrozZTEEG2JgNBBhy0EHKIH4jqK1mG4OhEgg6Rr1rffHF1AY/AI1iR+e5/OozC4mcI8qPgwF17fiEAKsAZiE+IwAq6aSDtpoexqa4bZW0YtM3iwC0tl8vxeUbGB3ncHYylo5f5BXEWUu4m8WzKDbVDIWYPmPXQAECPfaIfmPhNzDPkZWuqYIAYnILZBzo2hXygCOgGwgUs7RwyUeeS1NBiPMLtsKjXQwVFy7wjwrMDbygL1Ak7kQRp8SxTW3RCWDPJdrQJLtnYkAjcajSTsDW1ibpUl7bN4jlVTaQy5M1t9YUBem8zM/Ec4ty1w2oslbgZVfIQrMmWTAGUOQSNwIUjXWsnfTqRN20lslbrlzYcqEnRw2Y+WBoA0EgmTmNSOCxYyjOyZN4yMLaFssfzMGiRGTYhpiIfiWHVDbbVw0T5vM4+8NNASCOsgA9ak8QLfhKLNsE3oBtKQWVVbMytAJyscsEkMMp6HUzlGk3zVp06vsYePYHwy7rcAYkeJb8qzmEhlCgAr102rUwHiMptWgZcnaJgjKRPSRoTppI2JqX4/cDp+/uZHWCFPmMDyyX3aYEZZG24+GNwl42i9pyUDCCeqGCVPtJAPpNVnDJF82mifX9GZ+XluPfm5lCk+p8uYk76CBM/+agMdwIuRDgvPlYbtADBmXeCNQ41PY9N7HcZZnZbSKbtsNnZACpFsR4irGhXfMI0iAIJqZ5T4OzoL15c1w5vKW8z/ACygIjzK7HMcxzII1rJ7cOJpaumV3hnD8VcZbTLlBPl0EnuRG49Zj16Vf+V2fBL+6vTIIIGqknqxI8xHSAoHrJqGeytqzcuHMt5rNwEOMpJyTt8vlKlY6f8ALGcC5iLHJfOo2u6x6C59NH37zuM62d8Xj1numW7FYpnYs7FmO5NajNX0nvvE+4PUEaEeorwwoeo8FqneX+abmG0Y5rXVSdvVT0/pUAbi5ssjNExOsbTHasV1GKsGUMCDOkgjsQfSe49dYoQ7fwzidu+me00jqOoPYjpW5XCrWJxPC79pLp8LxUmyS0mAQDbuSTJ6j36EV1nljmAYpDKFXXQ6HKT6H+29dEzDROUpSqQUpSgFKUoCO4twlLwBMB1+FvbUA9x/SuL80YLG4TEC1YVLVq2MwY6q6H5GndQdIEbA76jvNR/HODWsVbNu8sjoRoVPcHpWWio5Nwvi1q/IQw6iWQztsXQn40nSdx16E7t26FBZiAoEkkwABuTVV595cxmDu2j4lwpbBGGuINjJIX0Yk69xoJGglOA8VuXxbS7a8O9c/h6gJfjQldgrSDKHSNR2rJU7PA5jcmbIK2p1uMD+8jpbQat1830Bqd4fae8huR4Vtfje6QqoB3Mx+Q17xUTxDieCwJKn/i8SBAso5Nqz6M8mANJRBHcdapXMfMOIxbL+03JhgLdlBltJJjRRpI3zGZFUOVFo5g5owoRkw1psTBGfEOCEWOltNzO2ZuhMSKgE5guKc1gujnRmLZmaR1+UEDQMAGEnWsGEU5TmARNQWYZgCNcttfmMjZZjrAra5e5ZxXEGLWkVLZPmukZbY2BCxq59F0ncitI8uWEslURNy/r1ZifcszdO5YnprNXnlf7NL18i5jSbNrpaX+Iw10O4tgjpq38tXPgnLWB4WnisQbgBzXrkTHUKNkX0H5k1UOZ/tTNybWAG5y+IepOgyzvr1OnvSzePBDHr1JDnbnZOGqcFgraq1tRr8qSJ7yx1k/1rnb8Tv3Ye67MWEyTvr0jQewrUuYN7k3rzly2vmJl50EHchSrqw0ylQOorcWy2VSZC7LpA/LSP9NRHj47Iq5fcl8DcV9EUK5BBT5HlSJ01lZzAiTMTIkjJdxplbTNlGQK3iCfDglisn4wViCTGuhAk1CiRqDtUrZtXy1u7mW4WACmQQCTGXzQAwmd4mdSZFU82HNKS5QeGo5C2WKxKAvM3GGsARKjX5veNyMAH7LdUuVaPiCvAInVCRqNR23A3rPjuLXBdL284DhYNwBWgrDNoSsMsDSVgDQEaVjFqyvlujWJEHQjup6j1oeqHDxk9HqupucS4rcvk5jIk6kbTGgGw2FbFjFXsTcysC75QAQAAFUQJjRQO+grxwTAriHyFoAEkCMzeig9eukmOhq64e2iLltKFTsOvqTuT6ms3R7JcPDJHlkaPCeDJh28QGbuuo0VZEGOrad9PTrUpM6kye9Y69Cs2doY4wVRMnFZxFprbEBiIV2mNdw0aids4k9wdI5nxfD3LT+DdUW4gnKAZB+caw0xOhA6aV0ia0uMLZdFtYgeVjlRhujHqrbLPY6HbeKWRw7FHwnGmw1zw0uftFgRsCm4klJ1UgmD0MairjgeIJeQPbYETBkQQfusJ8p7HUHpO1UnjnL93CnNGe2T5bg2Pow+VvQ/kSNaw4DG+AHdRcVgRLqAyqCAMjg/KzT3B00JGg0tDo1vl27i3AtMqMkuLjGBbA0JPcHYjtEx00eCcS/aPIAReU5WtjUhgY8vcSNCKx8N46pDlj4T21zMNWBBZUBQgGQWZRlaIneNRIcR5kS0HOFRjcyS9wnNfdR0BJPh2xJ0XXr1IqlJHiGFtJP7YfFuHKDZDfdjKLz9ADHkGp0mBWryZxZsXxm2GZos23AtFcltNVhkSdPi3InQGTUdyzwS/xPD5TYS3auGXxFwMxCgghLCEAZpGt2TuRK7V1Tl3gGHwr2rVoTcVSS7tmuMoEasdcstsIXsKpC2UpStmBSlKAUpSgFKUoDXx+Ct3rbWrqB0YQynY1ynin2bvh8UmJW9Ni0wZQwZmAkkoYB01JDdSddZNder4RUasH5PW0bd61at5cwZZJ8oEHzLLQBoI1rofKP2b2MQTiMRdW4kwLVo6SAJzN19hVx5y5Et3T49m2uddSpEho6EDcfqPUaVQeK8w4nBXrbhspZxnQAsBbkT5J1GjQZBms2cbp1Je5YsdyPw3Cu2IxNwmyuqWHIyLrMHq4nZTprrmrX4h9rmES1GGRmcaKgUqB23UCB6T7VzHjWKxGOxL5roKqw1dot2wxjMd4A6tqY3q62vs1sLZyi8XvMQWuwcoWZKooYbj5mJ9htVO5TOL8fvYy5OKukLMlQJVB7Tq3aTv2G21wfj+GwYlcMLmIPwXLhzIg7i3AAO+sk+sVfsF9n2ACZHtu5IjObjBpPzACEnt5a5jxzA2cNfuWbNzxwh+MSoBHysToSDoYkSPQiqQm+D4i9ca7cKuysGa6yAAnQmB0B1IyrEgxttIcL4gr4d0BEAqy+Q7SWZLkaDQGDMtoBuYqa8zX0sHDpcyW3JzEKAYbdZ3CmTPeT0re5Zwd1lD2QS2YSxbyiNi3SCC4yjzdQdYMZylii7pblwsXULSMoYQDm8pUakaEAKh1kRm9G2GThfCylx2ZUVTqhUaiR0BJCg9dxIGURWfhmDSyoHxMNmbXJMlgn3QSxPc963DcqORiHCR0cjILaZPDCjIdCpEg+86nYanaBGwqqcb5fyqcim5ZEsU+e13ZDuR+vfSTVoD19z1LPTLGmcoxNg24IaVJlXGm3fsRp6diasfBeZ1c5L7BX6XDor+lzsfxj8+9b/H+XBcIuWGFpwSTE6z1GsA/SZrn+Ga2rMMRbuaBgArZGRo0kEaiYkaabGm5I2tzqw3g6EdP7+o9RQmue8v80NZi3eBe0No+K16r3HdDp2g1fMNdW4odWDo+zLsY9YlWHVTMdutSjomebOJW5nVWIZTDdCp3B1BEHcaEEVkTgxxLC0XQB9GLyFAiZ7zpprvGo6YuI8AdbBxlh899WCrZRSTcTMMwftAOYbxrrqa2uDJ+0WhfnwrPzPcBEEGCoG7NI2WaAisDfZL74J5vLLLZuMhy4lFg7bMRImOuoqB5p5PezcdsKMypbZsRbDB/wBnC+YpcM7FdQp82nUiatnFOYbVgEYYC2WBXxnhbl0jXJn+G0DmmJnWSdYrR5UtMOE8WuPbNs3QSAdmDKVzKYhlLEiRpoatEIjkLAeJYxt1LPjXFGHW3bMknNfl7YI1GZbYGboNSdCa6Rwbkc3bwxnEBbDBMqYezC2bSCYViP4hgmZJBn5hAFS+ybG28Nhrt+6TlOKRNBJJGHuEKB6sw9K2ucOc7161ceyua1bcLcRW+GYgv1bfT5Z9RT1C2LbzDzrbtAphhnYD4gMwAA2RR8Zj8tt6ivsXL37+MxjG4wuFFzXDJDIGzJudBmXTTetHg3ItzHLb8UFbCEtbulDaxFzPlOvVYgKDAECQrTmHXeFcOTD2ltWxCrtqSTJkkkkkkkySTNVaks26UpWzIpSlAKUpQClKUApSlAKq3N/J9rFofL5hqI0M9x/cbH9atNKjVkaTVM/MeNwRwz3bSFQdQyoYaFJBPm8xE9a2uW+aHwYVLoJw7GANzb9R3H4fp6yv2zcr3LGMGNtgm25BOXcNPmWYMTqdup0MGqRxqy9xwqKxUgFARqA2yn1G1BFUqR2jF2rd7D5rl5rdi4sg2j+8ur1CDcA7EmK4FjLih2Uk5UYqsdlMD20A710LC373g4SyjC2qj94I81w5zCA9t56/lNVWzwQO91naBmaFQZidSR7j9NDqNJ5xk23YnOKRucj8r/tjk31fw1EqScobUKFJ+LLLCWHpqNavpwng/usgthNAgEAew/v1rX+yq8z37tq6ugsFYbquZRlP5V0DEcLF23kunzoSq3Op6qT3JUifWaXZuDTVoo816DVm4jw97LZXHsRsa1gaGzKGr6GrFNepoQyTUBzJy4mJGYHJdA0bofwt6eu4/Sp2a+TWiHJuK8JuYZst0AgrqUMjzKRvHSfqIqSwXGHsurWraIjr5lDE27+QAGV3t3BqSZkaQIOt+x+Dt3Vy3FkfqPauc8b4VdwV0W7glHGdBqMyyQGjdWH+yDrCbF5wXHLDeGfCa6LqsRbeIBDMmRiJz+ZToAJEd6jON8VxeLKrhgXcP4QtquVkA3FtIhFHViNOuoNWjg3L2JuW+HthLi4cDBJ4t0ojMvi+cm2DqLp182gg7zVuwHDsFwu0cuhf4nY57t5tySd21M9FEzpvT0NEZwLkVrvhXOJut0WR+6w6ALZt6aswGlxzuWOkzuK+faPxezd4Xi2sMrqpt2SUOki8mYA7GA/TrI6VUueftBdgbKAICJFskgMp2Zm0Dz90ED1NWfkXlVrvDEsXbfho9zxSD0BIYKBuTIHp7xFV2Zb0dFQ5b4NducJQWRN1sd4ioyjK4W0qHOSCqqAWJJ7RuQK6Lyp9n9qy/wC0XgHvNqzfKGktKpAEyxhioj5QvW38M4VasIEtoAP1Md/9it2ij3Mr+TxathQFUQAIAr3SlbApSlAKUpQClKUApSlAKUpQClKUBhxmFS6hS4odG3VhIqEvcmYM2jbWyEkzmElgf5iZI9JirDSgOL8U5MfC3BCi4jFpd2J8MEycs6Rv9dameB8DVhkQosCSTufbvXSsRh1dcrCRXN+cuB4nDqXwsMn3CJj+Xt7fTtXi4nFOTVartsTHy4m5Vv7kjw7CrZxJWVJyESPcGP02qZkEkHq//wCBXDv/AO/fzZmPmU6WwMoPRh3mOk/robtyrzquIvBGMag66a+GAf1rpig4RpljxEMj0LrjUQqVv62/vn5f5j0/m+sdaRxTCLbeFfMp+FoIB9JiCY7Gr1+1Q/4YH6k1sYnDpeQpcAZW6H9CDuCNwRqK6WdTmQNe1NSXHOBPhzmEva6P1X0f/q2Pod4rNVIZZrPg8I91sttSx/QepOwFSnBuXHu+a5NtN/xEfnsPU/SoXmz7T8NglOH4cqXbo0L/APtoe873G/OPXSKpCz3MNhcAgu4u4pc/ANyT2RdyfU7b6b1zP7cXDY9Btlw6H6vcJ/t9aieW8Tb4jjEOOxDi8xMXGcAbGEAbyAdlWKlvtdR7nFHRAWIt21AAMg5J/o1HoYnJJalzbmQYNEsIha4MLYMx5VVLMz3J+I9AACSaplzEYjHXbNy3OIW4SL9rNkdBmyQ7TFtQTpsJ012q+43lR8Tiw6M9uybS27pUz+0BQMqqAcsKZktI/C2tXjg3AbOHTJbtqonMQo0LfeP3m9T+UVlJs1eupWuA8jgst/GkX7yxlLjMLcfCFkeYgfMQBOoUHWryogRX2ldEqMilKVQKUpQClKUApSlAKUpQClKUApSlAKUpQClKUArzcQMCGEg7g16pQHNOeuQFfNesATrmHQ+/+frXKL+Fe3dGjC4p/M/hb1/F9e4/UVUznHktL48Wz5bq6gj6/mPT6Vzaa2PPPAubmj7+f+lV5Z5mzKtu+YOmVv7f+auOFxDA/eB21gamf7n6VxjH8OvLdKspFwDoABA+bSAR9I/Q2vlLmQwLV0kkbzuP7kev9wazT3O2PPFuv7OoKAw20I1H+agsTgcJg1u4p1OS0mciJyxPwj+nboRUvgboKCDIjvNQH2jt/wCmY3/6o+rCtI7HG+evtJxOOm0k2MNt4anVx/8AI3X+Uae+9Uda2bmFYBSQQGkrPUDr7a71P8l8r3sXiFW3a8VQfN91QdJJ2gfrFaMG1w3gf7OovgG5eWDbtiYZiRCaasT2FfoLh3LFprrYu8oa7cCkiNAQirBn2229688qclWMHLgZ7rbu3SflUfKvoPznerPSr3I0nufAK+0pWgKUpQClKUApSlAKUpQClKUApSlAKUpQClKUApSlAKUpQClKUApSlAV/mbllMSpI8tzoR166/Qeh61yzjfBTmbNFu8g31AfKPMSddY6fXMIrudRPHuA28SsNo/RwNRG09/6jpWWuqOeSF6rc5XyvzPctXBauiDsRrr6jtp0+kjWrP9oOOtjC+C4JOIZVUQTJUhyIGpOkQBXlPsxBcM1wQpkEZiZHXff86vFvhdsMrEZ2UeVmAJEgAkaaTGtZpsYXOvGjlvL32a3MShbGzaVnJCCC+QNKoTsugGgmup8J4XZw1sWrFtUQdAN/Uncn1NblK2kdBSlKoFKUoBSlKAUpSgFKUoBSlKA//9k="/>
          <p:cNvSpPr>
            <a:spLocks noChangeAspect="1" noChangeArrowheads="1"/>
          </p:cNvSpPr>
          <p:nvPr/>
        </p:nvSpPr>
        <p:spPr bwMode="auto">
          <a:xfrm>
            <a:off x="307975" y="-1638300"/>
            <a:ext cx="51339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8" name="Picture 10" descr="https://www.raspberrypi.org/wp-content/uploads/2015/01/Pi2ModB1GB_-comp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4" r="19447" b="58072"/>
          <a:stretch/>
        </p:blipFill>
        <p:spPr bwMode="auto">
          <a:xfrm>
            <a:off x="4343400" y="762000"/>
            <a:ext cx="4114801" cy="15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79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10200" y="6172200"/>
            <a:ext cx="172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www.ebay.com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http://data.designspark.info/uploads/images/53bc258dc6c0425cb44870b50ab306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66" y="839048"/>
            <a:ext cx="7267575" cy="529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0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 l="29069" t="13986" r="48547"/>
          <a:stretch>
            <a:fillRect/>
          </a:stretch>
        </p:blipFill>
        <p:spPr bwMode="auto">
          <a:xfrm>
            <a:off x="838200" y="838200"/>
            <a:ext cx="246770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 descr="http://data.designspark.info/uploads/images/53bc258dc6c0425cb44870b50ab306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3159" r="34080" b="5308"/>
          <a:stretch/>
        </p:blipFill>
        <p:spPr bwMode="auto">
          <a:xfrm>
            <a:off x="3962400" y="685801"/>
            <a:ext cx="5139944" cy="54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0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735702" y="6324600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bay.com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 descr="http://data.designspark.info/uploads/images/53bc258dc6c0425cb44870b50ab3062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3159" r="34080" b="5308"/>
          <a:stretch/>
        </p:blipFill>
        <p:spPr bwMode="auto">
          <a:xfrm rot="5400000">
            <a:off x="888192" y="298369"/>
            <a:ext cx="6193171" cy="65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Uses</a:t>
            </a:r>
            <a:endParaRPr lang="en-CA" dirty="0"/>
          </a:p>
        </p:txBody>
      </p:sp>
      <p:pic>
        <p:nvPicPr>
          <p:cNvPr id="1026" name="Picture 2" descr="https://encrypted-tbn3.gstatic.com/images?q=tbn:ANd9GcQOWOOoSngRTSZkwTikMd0JSCDxPRDf4tp_rdokrC2iXU-gVTLX6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79392"/>
            <a:ext cx="5334000" cy="399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35759" y="6324600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Image from: </a:t>
            </a:r>
            <a:r>
              <a:rPr lang="en-CA" dirty="0"/>
              <a:t>www.raspberrypi.org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9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Uses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810000" y="6324600"/>
            <a:ext cx="500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Images from: learn.adafruit.com &amp; </a:t>
            </a:r>
            <a:r>
              <a:rPr lang="en-CA" dirty="0"/>
              <a:t>kiwi.psnc.pl</a:t>
            </a:r>
          </a:p>
        </p:txBody>
      </p:sp>
      <p:pic>
        <p:nvPicPr>
          <p:cNvPr id="2052" name="Picture 4" descr="http://kiwi.psnc.pl/wp-content/uploads/2012/07/RaspberryPI_GPIO_don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2636076"/>
            <a:ext cx="53435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learn.adafruit.com/system/assets/assets/000/003/061/medium800/cobbler.jpg?13554995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38200"/>
            <a:ext cx="3876675" cy="229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9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Uses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810000" y="6324600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Image from: learn.adafruit.com</a:t>
            </a:r>
            <a:endParaRPr lang="en-CA" dirty="0"/>
          </a:p>
        </p:txBody>
      </p:sp>
      <p:pic>
        <p:nvPicPr>
          <p:cNvPr id="3074" name="Picture 2" descr="http://learn.adafruit.com/system/assets/assets/000/005/907/medium800/overview.jpg?13633595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34177"/>
            <a:ext cx="69627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8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CA" dirty="0" smtClean="0"/>
              <a:t>The Raspberry Pi</a:t>
            </a:r>
          </a:p>
          <a:p>
            <a:pPr marL="624078" indent="-514350">
              <a:buFont typeface="+mj-lt"/>
              <a:buAutoNum type="arabicPeriod"/>
            </a:pPr>
            <a:r>
              <a:rPr lang="en-CA" dirty="0" smtClean="0"/>
              <a:t>Introduction to the </a:t>
            </a:r>
            <a:r>
              <a:rPr lang="en-CA" dirty="0" err="1" smtClean="0"/>
              <a:t>RPi</a:t>
            </a:r>
            <a:r>
              <a:rPr lang="en-CA" dirty="0" smtClean="0"/>
              <a:t> GPIO</a:t>
            </a:r>
          </a:p>
          <a:p>
            <a:pPr marL="624078" indent="-514350">
              <a:buFont typeface="+mj-lt"/>
              <a:buAutoNum type="arabicPeriod"/>
            </a:pPr>
            <a:r>
              <a:rPr lang="en-CA" dirty="0" smtClean="0"/>
              <a:t>Working with GPIO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Uses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26357" b="30749"/>
          <a:stretch>
            <a:fillRect/>
          </a:stretch>
        </p:blipFill>
        <p:spPr bwMode="auto">
          <a:xfrm>
            <a:off x="838200" y="2895600"/>
            <a:ext cx="7135258" cy="172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Uses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8750" b="4444"/>
          <a:stretch>
            <a:fillRect/>
          </a:stretch>
        </p:blipFill>
        <p:spPr bwMode="auto">
          <a:xfrm>
            <a:off x="1752600" y="2514600"/>
            <a:ext cx="5562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Working with GPIO Lines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85800" y="2438400"/>
            <a:ext cx="7772400" cy="1509712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5720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Section 3 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smtClean="0"/>
              <a:t>Section 3 Objectives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sz="3200" dirty="0" smtClean="0"/>
              <a:t>At the end of this section you will</a:t>
            </a:r>
            <a:endParaRPr lang="en-CA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endParaRPr lang="en-CA" dirty="0" smtClean="0"/>
          </a:p>
          <a:p>
            <a:pPr marL="624078" indent="-514350">
              <a:buFont typeface="+mj-lt"/>
              <a:buAutoNum type="arabicPeriod"/>
            </a:pPr>
            <a:r>
              <a:rPr lang="en-CA" dirty="0" smtClean="0"/>
              <a:t>Have a closer look at GPIO registers</a:t>
            </a:r>
            <a:endParaRPr lang="en-CA" dirty="0"/>
          </a:p>
          <a:p>
            <a:pPr marL="624078" indent="-514350">
              <a:buFont typeface="+mj-lt"/>
              <a:buAutoNum type="arabicPeriod"/>
            </a:pPr>
            <a:r>
              <a:rPr lang="en-CA" dirty="0" smtClean="0"/>
              <a:t>Know how to set functions to GPIO pins</a:t>
            </a:r>
          </a:p>
          <a:p>
            <a:pPr marL="624078" indent="-514350">
              <a:buFont typeface="+mj-lt"/>
              <a:buAutoNum type="arabicPeriod"/>
            </a:pPr>
            <a:r>
              <a:rPr lang="en-CA" dirty="0" smtClean="0"/>
              <a:t>Know how to use the pins for input and output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RPi</a:t>
            </a:r>
            <a:r>
              <a:rPr lang="en-CA" dirty="0" smtClean="0"/>
              <a:t> GPIO pins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The </a:t>
            </a:r>
            <a:r>
              <a:rPr lang="en-CA" dirty="0" err="1" smtClean="0"/>
              <a:t>RPi</a:t>
            </a:r>
            <a:r>
              <a:rPr lang="en-CA" dirty="0" smtClean="0"/>
              <a:t> GPIO has 16 GP pins</a:t>
            </a:r>
          </a:p>
          <a:p>
            <a:pPr lvl="1"/>
            <a:r>
              <a:rPr lang="en-CA" dirty="0" smtClean="0"/>
              <a:t>Green ones</a:t>
            </a:r>
          </a:p>
          <a:p>
            <a:r>
              <a:rPr lang="en-CA" dirty="0" smtClean="0"/>
              <a:t>Since they are not plug-and-play, some work is need to initialize, write, and read</a:t>
            </a:r>
          </a:p>
          <a:p>
            <a:r>
              <a:rPr lang="en-CA" dirty="0" smtClean="0"/>
              <a:t>Each of these pins can have up to 6 functions</a:t>
            </a:r>
          </a:p>
          <a:p>
            <a:pPr lvl="1"/>
            <a:r>
              <a:rPr lang="en-CA" dirty="0" smtClean="0"/>
              <a:t>For example function 1 is write &amp; 0 is read</a:t>
            </a:r>
          </a:p>
          <a:p>
            <a:pPr lvl="2"/>
            <a:r>
              <a:rPr lang="en-CA" dirty="0" smtClean="0"/>
              <a:t>From core’s point of 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2" descr="http://data.designspark.info/uploads/images/53bc258dc6c0425cb44870b50ab3062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4" t="3159" r="58761" b="5308"/>
          <a:stretch/>
        </p:blipFill>
        <p:spPr bwMode="auto">
          <a:xfrm rot="5400000">
            <a:off x="5847808" y="-857790"/>
            <a:ext cx="1219201" cy="522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99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Pseudo Memory Mapped Registers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A memory-mapped register is dealt with as a memory address</a:t>
            </a:r>
          </a:p>
          <a:p>
            <a:pPr lvl="1"/>
            <a:r>
              <a:rPr lang="en-CA" dirty="0" smtClean="0"/>
              <a:t>It is accessed by LDR &amp; STR</a:t>
            </a:r>
          </a:p>
          <a:p>
            <a:pPr lvl="1"/>
            <a:endParaRPr lang="en-CA" dirty="0"/>
          </a:p>
          <a:p>
            <a:r>
              <a:rPr lang="en-CA" dirty="0" smtClean="0"/>
              <a:t>A </a:t>
            </a:r>
            <a:r>
              <a:rPr lang="en-CA" dirty="0"/>
              <a:t>p</a:t>
            </a:r>
            <a:r>
              <a:rPr lang="en-CA" dirty="0" smtClean="0"/>
              <a:t>seudo memory-mapped register is an actual peripheral register that is accessed as a memory location</a:t>
            </a:r>
          </a:p>
          <a:p>
            <a:pPr lvl="1"/>
            <a:r>
              <a:rPr lang="en-CA" dirty="0" smtClean="0"/>
              <a:t>MMU deals with these requests</a:t>
            </a:r>
          </a:p>
          <a:p>
            <a:pPr lvl="1"/>
            <a:r>
              <a:rPr lang="en-CA" dirty="0" smtClean="0"/>
              <a:t>MMU sends the request to the device rather than memory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9848"/>
          </a:xfrm>
        </p:spPr>
        <p:txBody>
          <a:bodyPr/>
          <a:lstStyle/>
          <a:p>
            <a:r>
              <a:rPr lang="en-CA" dirty="0" smtClean="0"/>
              <a:t>Pseudo Memory Mapped Registers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1219200"/>
            <a:ext cx="28956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 smtClean="0"/>
              <a:t>LDR r0</a:t>
            </a:r>
            <a:r>
              <a:rPr lang="en-CA" b="1" dirty="0"/>
              <a:t>, </a:t>
            </a:r>
            <a:r>
              <a:rPr lang="en-CA" b="1" dirty="0" smtClean="0"/>
              <a:t>=</a:t>
            </a:r>
            <a:r>
              <a:rPr lang="en-C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0x3F200000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b="1" dirty="0" smtClean="0"/>
              <a:t>LDR r1, [r0]</a:t>
            </a:r>
          </a:p>
          <a:p>
            <a:endParaRPr lang="en-CA" b="1" dirty="0"/>
          </a:p>
          <a:p>
            <a:pPr algn="ctr"/>
            <a:r>
              <a:rPr lang="en-CA" b="1" dirty="0" smtClean="0"/>
              <a:t>Program</a:t>
            </a:r>
            <a:endParaRPr lang="en-CA" b="1" dirty="0"/>
          </a:p>
        </p:txBody>
      </p:sp>
      <p:sp>
        <p:nvSpPr>
          <p:cNvPr id="6" name="Rectangle 5"/>
          <p:cNvSpPr/>
          <p:nvPr/>
        </p:nvSpPr>
        <p:spPr>
          <a:xfrm>
            <a:off x="3352800" y="2895600"/>
            <a:ext cx="24384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 smtClean="0"/>
              <a:t>Address </a:t>
            </a:r>
            <a:r>
              <a:rPr lang="en-C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0x3F200000 </a:t>
            </a:r>
            <a:r>
              <a:rPr lang="en-CA" b="1" dirty="0" smtClean="0"/>
              <a:t>is a peripheral register</a:t>
            </a:r>
          </a:p>
          <a:p>
            <a:endParaRPr lang="en-CA" b="1" dirty="0"/>
          </a:p>
          <a:p>
            <a:pPr algn="ctr"/>
            <a:r>
              <a:rPr lang="en-CA" b="1" dirty="0" smtClean="0"/>
              <a:t>MMU</a:t>
            </a:r>
            <a:endParaRPr lang="en-CA" b="1" dirty="0"/>
          </a:p>
        </p:txBody>
      </p:sp>
      <p:cxnSp>
        <p:nvCxnSpPr>
          <p:cNvPr id="8" name="Elbow Connector 7"/>
          <p:cNvCxnSpPr>
            <a:stCxn id="5" idx="2"/>
            <a:endCxn id="6" idx="1"/>
          </p:cNvCxnSpPr>
          <p:nvPr/>
        </p:nvCxnSpPr>
        <p:spPr>
          <a:xfrm rot="16200000" flipH="1">
            <a:off x="2247900" y="2552700"/>
            <a:ext cx="990600" cy="1219200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562600" y="1219200"/>
            <a:ext cx="28956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 smtClean="0"/>
              <a:t>Register </a:t>
            </a:r>
            <a:r>
              <a:rPr lang="en-C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0x3F200000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b="1" dirty="0"/>
          </a:p>
        </p:txBody>
      </p:sp>
      <p:cxnSp>
        <p:nvCxnSpPr>
          <p:cNvPr id="13" name="Elbow Connector 12"/>
          <p:cNvCxnSpPr>
            <a:stCxn id="6" idx="3"/>
            <a:endCxn id="12" idx="2"/>
          </p:cNvCxnSpPr>
          <p:nvPr/>
        </p:nvCxnSpPr>
        <p:spPr>
          <a:xfrm flipV="1">
            <a:off x="5791200" y="2667000"/>
            <a:ext cx="1219200" cy="990600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0" y="33528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LDR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6299822" y="3346002"/>
            <a:ext cx="65915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LDR</a:t>
            </a:r>
            <a:endParaRPr lang="en-CA" dirty="0"/>
          </a:p>
        </p:txBody>
      </p:sp>
      <p:sp>
        <p:nvSpPr>
          <p:cNvPr id="22" name="Rectangle 21"/>
          <p:cNvSpPr/>
          <p:nvPr/>
        </p:nvSpPr>
        <p:spPr>
          <a:xfrm>
            <a:off x="3352800" y="5105400"/>
            <a:ext cx="24384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RAM</a:t>
            </a:r>
            <a:endParaRPr lang="en-CA" b="1" dirty="0"/>
          </a:p>
        </p:txBody>
      </p:sp>
      <p:cxnSp>
        <p:nvCxnSpPr>
          <p:cNvPr id="27" name="Straight Arrow Connector 26"/>
          <p:cNvCxnSpPr>
            <a:stCxn id="6" idx="2"/>
            <a:endCxn id="22" idx="0"/>
          </p:cNvCxnSpPr>
          <p:nvPr/>
        </p:nvCxnSpPr>
        <p:spPr>
          <a:xfrm>
            <a:off x="4572000" y="4419600"/>
            <a:ext cx="0" cy="685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95800" y="4439979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Regular Loads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6019800" y="5116497"/>
            <a:ext cx="31101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GPIO registers are</a:t>
            </a:r>
          </a:p>
          <a:p>
            <a:r>
              <a:rPr lang="en-US" sz="2800" dirty="0" smtClean="0"/>
              <a:t>pseudo </a:t>
            </a:r>
          </a:p>
          <a:p>
            <a:r>
              <a:rPr lang="en-US" sz="2800" dirty="0" smtClean="0"/>
              <a:t>memory-mapped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202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7" grpId="0"/>
      <p:bldP spid="18" grpId="0"/>
      <p:bldP spid="22" grpId="0" animBg="1"/>
      <p:bldP spid="2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9848"/>
          </a:xfrm>
        </p:spPr>
        <p:txBody>
          <a:bodyPr/>
          <a:lstStyle/>
          <a:p>
            <a:r>
              <a:rPr lang="en-CA" dirty="0" smtClean="0"/>
              <a:t>GPIO Registers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1" t="20969" r="37079" b="28038"/>
          <a:stretch/>
        </p:blipFill>
        <p:spPr bwMode="auto">
          <a:xfrm>
            <a:off x="762000" y="1981200"/>
            <a:ext cx="6781800" cy="452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6488668"/>
            <a:ext cx="677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info refer to: BCM2835 ARM Peripherals (available on BB)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1" t="11520" r="37079" b="81608"/>
          <a:stretch/>
        </p:blipFill>
        <p:spPr bwMode="auto">
          <a:xfrm>
            <a:off x="762000" y="1371600"/>
            <a:ext cx="678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1981200"/>
            <a:ext cx="6781800" cy="167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7770854" y="2362200"/>
            <a:ext cx="1316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/>
              <a:t>Function </a:t>
            </a:r>
          </a:p>
          <a:p>
            <a:pPr algn="ctr"/>
            <a:r>
              <a:rPr lang="en-CA" b="1" dirty="0" smtClean="0"/>
              <a:t>Select</a:t>
            </a:r>
            <a:endParaRPr lang="en-CA" b="1" dirty="0"/>
          </a:p>
        </p:txBody>
      </p:sp>
      <p:sp>
        <p:nvSpPr>
          <p:cNvPr id="9" name="Rectangle 8"/>
          <p:cNvSpPr/>
          <p:nvPr/>
        </p:nvSpPr>
        <p:spPr>
          <a:xfrm>
            <a:off x="780448" y="3962400"/>
            <a:ext cx="67818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7767620" y="3962400"/>
            <a:ext cx="124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/>
              <a:t>Set</a:t>
            </a:r>
          </a:p>
          <a:p>
            <a:pPr algn="ctr"/>
            <a:r>
              <a:rPr lang="en-CA" b="1" dirty="0" smtClean="0"/>
              <a:t>(Write 1)</a:t>
            </a:r>
            <a:endParaRPr lang="en-CA" b="1" dirty="0"/>
          </a:p>
        </p:txBody>
      </p:sp>
      <p:sp>
        <p:nvSpPr>
          <p:cNvPr id="11" name="Rectangle 10"/>
          <p:cNvSpPr/>
          <p:nvPr/>
        </p:nvSpPr>
        <p:spPr>
          <a:xfrm>
            <a:off x="762000" y="4800600"/>
            <a:ext cx="67818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7743575" y="4800600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/>
              <a:t>Clear</a:t>
            </a:r>
          </a:p>
          <a:p>
            <a:pPr algn="ctr"/>
            <a:r>
              <a:rPr lang="en-CA" b="1" dirty="0" smtClean="0"/>
              <a:t>(Write 0)</a:t>
            </a:r>
            <a:endParaRPr lang="en-CA" b="1" dirty="0"/>
          </a:p>
        </p:txBody>
      </p:sp>
      <p:sp>
        <p:nvSpPr>
          <p:cNvPr id="13" name="Rectangle 12"/>
          <p:cNvSpPr/>
          <p:nvPr/>
        </p:nvSpPr>
        <p:spPr>
          <a:xfrm>
            <a:off x="790066" y="5638800"/>
            <a:ext cx="67818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7921521" y="5638800"/>
            <a:ext cx="995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dirty="0" smtClean="0"/>
              <a:t>Level</a:t>
            </a:r>
          </a:p>
          <a:p>
            <a:pPr algn="ctr"/>
            <a:r>
              <a:rPr lang="en-CA" b="1" dirty="0" smtClean="0"/>
              <a:t>(Read)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014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GPIO Registers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There are more registers</a:t>
            </a:r>
          </a:p>
          <a:p>
            <a:r>
              <a:rPr lang="en-US" dirty="0" smtClean="0"/>
              <a:t>Refer </a:t>
            </a:r>
            <a:r>
              <a:rPr lang="en-US" dirty="0"/>
              <a:t>to: BCM2835 ARM Peripherals (available on BB</a:t>
            </a:r>
            <a:r>
              <a:rPr lang="en-US" dirty="0" smtClean="0"/>
              <a:t>) for more info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document lists  virtual addresses (in Linux)  for registers</a:t>
            </a:r>
          </a:p>
          <a:p>
            <a:r>
              <a:rPr lang="en-US" dirty="0"/>
              <a:t>Replace </a:t>
            </a:r>
            <a:r>
              <a:rPr lang="en-US" dirty="0" smtClean="0"/>
              <a:t>7E </a:t>
            </a:r>
            <a:r>
              <a:rPr lang="en-US" dirty="0"/>
              <a:t>in the virtual address by </a:t>
            </a:r>
            <a:r>
              <a:rPr lang="en-US" dirty="0" smtClean="0"/>
              <a:t>3F </a:t>
            </a:r>
            <a:r>
              <a:rPr lang="en-US" dirty="0"/>
              <a:t>to obtain the physical </a:t>
            </a:r>
            <a:r>
              <a:rPr lang="en-US" dirty="0" smtClean="0"/>
              <a:t>address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9352"/>
            <a:ext cx="8229600" cy="1069848"/>
          </a:xfrm>
        </p:spPr>
        <p:txBody>
          <a:bodyPr/>
          <a:lstStyle/>
          <a:p>
            <a:r>
              <a:rPr lang="en-CA" dirty="0" smtClean="0"/>
              <a:t>Function Select Registers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3114575" y="51816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GPFSEL0</a:t>
            </a:r>
            <a:endParaRPr lang="en-C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534825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0x3F200000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599" y="5348256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For pins 0 to 9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114575" y="4406584"/>
            <a:ext cx="22860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GPFSEL1</a:t>
            </a:r>
            <a:endParaRPr lang="en-CA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47800" y="457324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0x3F200004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599" y="457324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For pins 10 to 19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3114575" y="3644584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GPFSEL2</a:t>
            </a:r>
            <a:endParaRPr lang="en-CA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47800" y="381124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0x3F200008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2599" y="3811240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For pins 20 to 29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3114575" y="2882584"/>
            <a:ext cx="22860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GPFSEL3</a:t>
            </a:r>
            <a:endParaRPr lang="en-CA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49404" y="304924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0x3F20000c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64203" y="3049240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For pins 30 to 39</a:t>
            </a:r>
            <a:endParaRPr lang="en-CA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14575" y="2133600"/>
            <a:ext cx="2286000" cy="762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GPFSEL4</a:t>
            </a:r>
            <a:endParaRPr lang="en-CA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449404" y="230025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0x3F200010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64203" y="2300256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For pins 40 to 49</a:t>
            </a:r>
            <a:endParaRPr lang="en-CA" dirty="0"/>
          </a:p>
        </p:txBody>
      </p:sp>
      <p:sp>
        <p:nvSpPr>
          <p:cNvPr id="22" name="Rectangle 21"/>
          <p:cNvSpPr/>
          <p:nvPr/>
        </p:nvSpPr>
        <p:spPr>
          <a:xfrm>
            <a:off x="3114575" y="1371600"/>
            <a:ext cx="22860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GPFSEL5</a:t>
            </a:r>
            <a:endParaRPr lang="en-CA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38175" y="153825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0x3F200014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52974" y="1538256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For pins 50 to 53</a:t>
            </a:r>
            <a:endParaRPr lang="en-CA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0" y="575893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Base GPIO address</a:t>
            </a:r>
            <a:endParaRPr lang="en-CA" dirty="0"/>
          </a:p>
        </p:txBody>
      </p:sp>
      <p:cxnSp>
        <p:nvCxnSpPr>
          <p:cNvPr id="27" name="Elbow Connector 26"/>
          <p:cNvCxnSpPr>
            <a:stCxn id="25" idx="1"/>
            <a:endCxn id="4" idx="1"/>
          </p:cNvCxnSpPr>
          <p:nvPr/>
        </p:nvCxnSpPr>
        <p:spPr>
          <a:xfrm rot="10800000" flipH="1">
            <a:off x="457200" y="5532922"/>
            <a:ext cx="990600" cy="410678"/>
          </a:xfrm>
          <a:prstGeom prst="bentConnector3">
            <a:avLst>
              <a:gd name="adj1" fmla="val -23077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90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/>
      <p:bldP spid="12" grpId="0" animBg="1"/>
      <p:bldP spid="13" grpId="0"/>
      <p:bldP spid="14" grpId="0"/>
      <p:bldP spid="19" grpId="0" animBg="1"/>
      <p:bldP spid="20" grpId="0"/>
      <p:bldP spid="21" grpId="0"/>
      <p:bldP spid="22" grpId="0" animBg="1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Raspberry Pi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85800" y="2438400"/>
            <a:ext cx="7772400" cy="1509712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5720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Section 1</a:t>
            </a:r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Accessing GPIO Registers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249424"/>
            <a:ext cx="8839200" cy="3922776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GPIO uses “pseudo” memory-mapped I/O</a:t>
            </a:r>
          </a:p>
          <a:p>
            <a:pPr lvl="1"/>
            <a:r>
              <a:rPr lang="en-CA" dirty="0" smtClean="0"/>
              <a:t>Accessed as if accessing memory locations</a:t>
            </a:r>
          </a:p>
          <a:p>
            <a:endParaRPr lang="en-CA" dirty="0"/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unsigned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*</a:t>
            </a:r>
            <a:r>
              <a:rPr lang="en-US" sz="2400" dirty="0" err="1">
                <a:latin typeface="Courier"/>
                <a:cs typeface="Courier"/>
              </a:rPr>
              <a:t>gpio</a:t>
            </a:r>
            <a:r>
              <a:rPr lang="en-US" sz="2400" dirty="0">
                <a:latin typeface="Courier"/>
                <a:cs typeface="Courier"/>
              </a:rPr>
              <a:t> = 0x3F200000;</a:t>
            </a:r>
          </a:p>
          <a:p>
            <a:pPr marL="109728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#define	GPFSEL0		0</a:t>
            </a:r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…</a:t>
            </a:r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unsigned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v;</a:t>
            </a:r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…</a:t>
            </a:r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v = </a:t>
            </a:r>
            <a:r>
              <a:rPr lang="en-US" sz="2400" dirty="0" err="1">
                <a:latin typeface="Courier"/>
                <a:cs typeface="Courier"/>
              </a:rPr>
              <a:t>gpio</a:t>
            </a:r>
            <a:r>
              <a:rPr lang="en-US" sz="2400" dirty="0">
                <a:latin typeface="Courier"/>
                <a:cs typeface="Courier"/>
              </a:rPr>
              <a:t>[GPFSEL0];</a:t>
            </a:r>
          </a:p>
          <a:p>
            <a:pPr marL="109728" indent="0">
              <a:buNone/>
            </a:pPr>
            <a:r>
              <a:rPr lang="en-US" sz="2400" dirty="0" err="1">
                <a:latin typeface="Courier"/>
                <a:cs typeface="Courier"/>
              </a:rPr>
              <a:t>gpio</a:t>
            </a:r>
            <a:r>
              <a:rPr lang="en-US" sz="2400" dirty="0">
                <a:latin typeface="Courier"/>
                <a:cs typeface="Courier"/>
              </a:rPr>
              <a:t>[GPFEL0] = v;</a:t>
            </a:r>
          </a:p>
          <a:p>
            <a:pPr marL="109728" indent="0">
              <a:buNone/>
            </a:pP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Pin Offset from GPIO Base Address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A register corresponds to many GPIO pins</a:t>
            </a:r>
          </a:p>
          <a:p>
            <a:r>
              <a:rPr lang="en-CA" dirty="0" smtClean="0"/>
              <a:t>For example</a:t>
            </a:r>
          </a:p>
          <a:p>
            <a:endParaRPr lang="en-CA" dirty="0"/>
          </a:p>
          <a:p>
            <a:r>
              <a:rPr lang="en-CA" dirty="0" smtClean="0"/>
              <a:t>Each pin (0 to 9)  is controlled by 3 bits in GPFSEL0</a:t>
            </a:r>
          </a:p>
          <a:p>
            <a:r>
              <a:rPr lang="en-CA" dirty="0" smtClean="0"/>
              <a:t>For example, bits 0-2 set the function for GPIO pin 0</a:t>
            </a:r>
          </a:p>
          <a:p>
            <a:r>
              <a:rPr lang="en-CA" dirty="0" smtClean="0"/>
              <a:t>Each pin can be given a function (from up to 6 functions)</a:t>
            </a:r>
          </a:p>
          <a:p>
            <a:r>
              <a:rPr lang="en-CA" dirty="0" smtClean="0"/>
              <a:t>In our case, it is mostly input or output functions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3914" y="27432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smtClean="0"/>
              <a:t>GPFSEL0</a:t>
            </a:r>
            <a:endParaRPr lang="en-CA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61938" y="2909856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For pins 0 to 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058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9848"/>
          </a:xfrm>
        </p:spPr>
        <p:txBody>
          <a:bodyPr/>
          <a:lstStyle/>
          <a:p>
            <a:r>
              <a:rPr lang="en-CA" dirty="0" smtClean="0"/>
              <a:t>Inside GPFSEL0</a:t>
            </a:r>
            <a:endParaRPr lang="en-CA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1143000"/>
            <a:ext cx="7696200" cy="5029200"/>
            <a:chOff x="2189748" y="2261937"/>
            <a:chExt cx="4918509" cy="345226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0" t="14432" r="38974" b="79416"/>
            <a:stretch/>
          </p:blipFill>
          <p:spPr bwMode="auto">
            <a:xfrm>
              <a:off x="2209800" y="2261937"/>
              <a:ext cx="4880008" cy="40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9" t="32131" r="38869" b="20803"/>
            <a:stretch/>
          </p:blipFill>
          <p:spPr bwMode="auto">
            <a:xfrm>
              <a:off x="2189748" y="2614863"/>
              <a:ext cx="4918509" cy="3099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1219200" y="6412468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</a:t>
            </a:r>
            <a:r>
              <a:rPr lang="en-US" dirty="0"/>
              <a:t>BCM2835 ARM Peripherals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Calculating the Pin Offset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pin# is single-digit</a:t>
            </a:r>
          </a:p>
          <a:p>
            <a:pPr lvl="1"/>
            <a:r>
              <a:rPr lang="en-CA" dirty="0" smtClean="0"/>
              <a:t>Offset = address for GPFSEL</a:t>
            </a:r>
            <a:r>
              <a:rPr lang="en-CA" b="1" dirty="0" smtClean="0"/>
              <a:t>0</a:t>
            </a:r>
            <a:r>
              <a:rPr lang="en-CA" dirty="0" smtClean="0"/>
              <a:t> (base GPIO address, </a:t>
            </a:r>
            <a:r>
              <a:rPr lang="en-CA" sz="2400" dirty="0" smtClean="0">
                <a:cs typeface="Courier New" panose="02070309020205020404" pitchFamily="49" charset="0"/>
              </a:rPr>
              <a:t>0x</a:t>
            </a:r>
            <a:r>
              <a:rPr lang="en-CA" sz="2400" dirty="0">
                <a:cs typeface="Courier New" panose="02070309020205020404" pitchFamily="49" charset="0"/>
              </a:rPr>
              <a:t>3F2</a:t>
            </a:r>
            <a:r>
              <a:rPr lang="en-CA" sz="2400" dirty="0" smtClean="0">
                <a:cs typeface="Courier New" panose="02070309020205020404" pitchFamily="49" charset="0"/>
              </a:rPr>
              <a:t>00000</a:t>
            </a:r>
            <a:r>
              <a:rPr lang="en-CA" dirty="0" smtClean="0"/>
              <a:t>)</a:t>
            </a:r>
          </a:p>
          <a:p>
            <a:r>
              <a:rPr lang="en-CA" dirty="0" smtClean="0"/>
              <a:t>If pin# &gt; 9 (more than one digit)</a:t>
            </a:r>
          </a:p>
          <a:p>
            <a:pPr lvl="1"/>
            <a:r>
              <a:rPr lang="en-CA" dirty="0" smtClean="0"/>
              <a:t>Offset = base GPIO address + 4*(pin# div 10)</a:t>
            </a:r>
          </a:p>
          <a:p>
            <a:pPr lvl="1"/>
            <a:r>
              <a:rPr lang="en-CA" dirty="0" smtClean="0"/>
              <a:t>Address of GPFSEL1 to GPFSEL5</a:t>
            </a:r>
          </a:p>
          <a:p>
            <a:r>
              <a:rPr lang="en-CA" dirty="0" smtClean="0"/>
              <a:t>Example (pins 10 to 19):</a:t>
            </a:r>
          </a:p>
          <a:p>
            <a:pPr lvl="1"/>
            <a:r>
              <a:rPr lang="en-CA" dirty="0" smtClean="0"/>
              <a:t>Offset = </a:t>
            </a:r>
            <a:r>
              <a:rPr lang="en-CA" sz="2800" dirty="0">
                <a:cs typeface="Courier New" panose="02070309020205020404" pitchFamily="49" charset="0"/>
              </a:rPr>
              <a:t>0x3F200000 </a:t>
            </a:r>
            <a:r>
              <a:rPr lang="en-CA" sz="2800" dirty="0" smtClean="0">
                <a:cs typeface="Courier New" panose="02070309020205020404" pitchFamily="49" charset="0"/>
              </a:rPr>
              <a:t>+ 4*(1) = </a:t>
            </a:r>
            <a:r>
              <a:rPr lang="en-CA" sz="2800" dirty="0">
                <a:cs typeface="Courier New" panose="02070309020205020404" pitchFamily="49" charset="0"/>
              </a:rPr>
              <a:t>0x3F200004</a:t>
            </a:r>
            <a:endParaRPr lang="en-CA" sz="2800" dirty="0" smtClean="0">
              <a:cs typeface="Courier New" panose="02070309020205020404" pitchFamily="49" charset="0"/>
            </a:endParaRPr>
          </a:p>
          <a:p>
            <a:pPr lvl="1"/>
            <a:r>
              <a:rPr lang="en-CA" sz="2800" dirty="0" smtClean="0">
                <a:cs typeface="Courier New" panose="02070309020205020404" pitchFamily="49" charset="0"/>
              </a:rPr>
              <a:t>Which is address for GPFSEL</a:t>
            </a:r>
            <a:r>
              <a:rPr lang="en-CA" sz="2800" b="1" dirty="0" smtClean="0">
                <a:cs typeface="Courier New" panose="02070309020205020404" pitchFamily="49" charset="0"/>
              </a:rPr>
              <a:t>1</a:t>
            </a:r>
            <a:endParaRPr lang="en-CA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Getting to Appropriate Pins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2932176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Given some pin#</a:t>
            </a:r>
          </a:p>
          <a:p>
            <a:r>
              <a:rPr lang="en-CA" dirty="0" smtClean="0"/>
              <a:t>Let GPFSEL{</a:t>
            </a:r>
            <a:r>
              <a:rPr lang="en-CA" i="1" dirty="0" smtClean="0"/>
              <a:t>n</a:t>
            </a:r>
            <a:r>
              <a:rPr lang="en-CA" dirty="0" smtClean="0"/>
              <a:t>} be the register that controls this pin# </a:t>
            </a:r>
          </a:p>
          <a:p>
            <a:pPr lvl="1"/>
            <a:r>
              <a:rPr lang="en-CA" i="1" dirty="0" smtClean="0"/>
              <a:t>n</a:t>
            </a:r>
            <a:r>
              <a:rPr lang="en-CA" dirty="0" smtClean="0"/>
              <a:t> = pin# </a:t>
            </a:r>
            <a:r>
              <a:rPr lang="en-CA" i="1" dirty="0" smtClean="0"/>
              <a:t>div</a:t>
            </a:r>
            <a:r>
              <a:rPr lang="en-CA" dirty="0" smtClean="0"/>
              <a:t> 10</a:t>
            </a:r>
          </a:p>
          <a:p>
            <a:r>
              <a:rPr lang="en-CA" dirty="0" smtClean="0"/>
              <a:t>Let </a:t>
            </a:r>
            <a:r>
              <a:rPr lang="en-CA" i="1" dirty="0" smtClean="0"/>
              <a:t>d</a:t>
            </a:r>
            <a:r>
              <a:rPr lang="en-CA" dirty="0" smtClean="0"/>
              <a:t> be the least significant digit of pin#</a:t>
            </a:r>
          </a:p>
          <a:p>
            <a:r>
              <a:rPr lang="en-CA" dirty="0" smtClean="0"/>
              <a:t>The 3 bits of GPFSEL{</a:t>
            </a:r>
            <a:r>
              <a:rPr lang="en-CA" i="1" dirty="0" smtClean="0"/>
              <a:t>n</a:t>
            </a:r>
            <a:r>
              <a:rPr lang="en-CA" dirty="0" smtClean="0"/>
              <a:t>} that select </a:t>
            </a:r>
            <a:r>
              <a:rPr lang="en-CA" dirty="0" err="1" smtClean="0"/>
              <a:t>pin#’s</a:t>
            </a:r>
            <a:r>
              <a:rPr lang="en-CA" dirty="0" smtClean="0"/>
              <a:t> function start at </a:t>
            </a:r>
            <a:r>
              <a:rPr lang="en-CA" b="1" i="1" dirty="0" smtClean="0"/>
              <a:t>d*3</a:t>
            </a:r>
            <a:endParaRPr lang="en-CA" b="1" i="1" dirty="0"/>
          </a:p>
        </p:txBody>
      </p:sp>
      <p:sp>
        <p:nvSpPr>
          <p:cNvPr id="4" name="Rectangle 3"/>
          <p:cNvSpPr/>
          <p:nvPr/>
        </p:nvSpPr>
        <p:spPr>
          <a:xfrm>
            <a:off x="7696200" y="5594866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0-2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7010400" y="5594866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3-5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6324600" y="5594866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6-8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627571" y="5594866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9-11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4953000" y="5594866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smtClean="0"/>
              <a:t>12-14</a:t>
            </a:r>
            <a:endParaRPr lang="en-CA" sz="1600" dirty="0"/>
          </a:p>
        </p:txBody>
      </p:sp>
      <p:sp>
        <p:nvSpPr>
          <p:cNvPr id="9" name="Rectangle 8"/>
          <p:cNvSpPr/>
          <p:nvPr/>
        </p:nvSpPr>
        <p:spPr>
          <a:xfrm>
            <a:off x="4267200" y="5594866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smtClean="0"/>
              <a:t>15-17</a:t>
            </a:r>
            <a:endParaRPr lang="en-CA" sz="1600" dirty="0"/>
          </a:p>
        </p:txBody>
      </p:sp>
      <p:sp>
        <p:nvSpPr>
          <p:cNvPr id="10" name="Rectangle 9"/>
          <p:cNvSpPr/>
          <p:nvPr/>
        </p:nvSpPr>
        <p:spPr>
          <a:xfrm>
            <a:off x="3581400" y="5594866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18-20</a:t>
            </a:r>
            <a:endParaRPr lang="en-CA" sz="1400" dirty="0"/>
          </a:p>
        </p:txBody>
      </p:sp>
      <p:sp>
        <p:nvSpPr>
          <p:cNvPr id="11" name="Rectangle 10"/>
          <p:cNvSpPr/>
          <p:nvPr/>
        </p:nvSpPr>
        <p:spPr>
          <a:xfrm>
            <a:off x="2895600" y="5594866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21-23</a:t>
            </a:r>
            <a:endParaRPr lang="en-CA" sz="1400" dirty="0"/>
          </a:p>
        </p:txBody>
      </p:sp>
      <p:sp>
        <p:nvSpPr>
          <p:cNvPr id="12" name="Rectangle 11"/>
          <p:cNvSpPr/>
          <p:nvPr/>
        </p:nvSpPr>
        <p:spPr>
          <a:xfrm>
            <a:off x="2209800" y="5589251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24-26</a:t>
            </a:r>
            <a:endParaRPr lang="en-CA" sz="1400" dirty="0"/>
          </a:p>
        </p:txBody>
      </p:sp>
      <p:sp>
        <p:nvSpPr>
          <p:cNvPr id="13" name="Rectangle 12"/>
          <p:cNvSpPr/>
          <p:nvPr/>
        </p:nvSpPr>
        <p:spPr>
          <a:xfrm>
            <a:off x="1524000" y="5589251"/>
            <a:ext cx="685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27-29</a:t>
            </a:r>
            <a:endParaRPr lang="en-CA" sz="1400" dirty="0"/>
          </a:p>
        </p:txBody>
      </p:sp>
      <p:sp>
        <p:nvSpPr>
          <p:cNvPr id="14" name="Rectangle 13"/>
          <p:cNvSpPr/>
          <p:nvPr/>
        </p:nvSpPr>
        <p:spPr>
          <a:xfrm>
            <a:off x="822158" y="5589251"/>
            <a:ext cx="685800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30-31</a:t>
            </a:r>
            <a:endParaRPr lang="en-CA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655" y="607496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reserved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-32886" y="521991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GPIOFSEL{n}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7772400" y="607496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{n}0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7110783" y="6074963"/>
            <a:ext cx="61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{n}1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6357960" y="6074963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{n}2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5710026" y="607496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{n}3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4993110" y="6074963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{n}4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4331546" y="6052066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{n}5</a:t>
            </a:r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3625856" y="6052066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{n}6</a:t>
            </a:r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2928995" y="6052066"/>
            <a:ext cx="635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{n}7</a:t>
            </a:r>
            <a:endParaRPr lang="en-CA" dirty="0"/>
          </a:p>
        </p:txBody>
      </p:sp>
      <p:sp>
        <p:nvSpPr>
          <p:cNvPr id="25" name="TextBox 24"/>
          <p:cNvSpPr txBox="1"/>
          <p:nvPr/>
        </p:nvSpPr>
        <p:spPr>
          <a:xfrm>
            <a:off x="2222340" y="6052066"/>
            <a:ext cx="65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{n}8</a:t>
            </a:r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1529615" y="6052066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Pin </a:t>
            </a:r>
          </a:p>
          <a:p>
            <a:r>
              <a:rPr lang="en-CA" dirty="0" smtClean="0"/>
              <a:t>{n}9</a:t>
            </a:r>
            <a:endParaRPr lang="en-CA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9848"/>
          </a:xfrm>
        </p:spPr>
        <p:txBody>
          <a:bodyPr/>
          <a:lstStyle/>
          <a:p>
            <a:r>
              <a:rPr lang="en-US" dirty="0" smtClean="0"/>
              <a:t>GPFSEL registers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490256" y="1600200"/>
            <a:ext cx="739344" cy="1073710"/>
            <a:chOff x="6781800" y="2971800"/>
            <a:chExt cx="945946" cy="1073710"/>
          </a:xfrm>
        </p:grpSpPr>
        <p:sp>
          <p:nvSpPr>
            <p:cNvPr id="4" name="Rectangle 3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70470" y="2971800"/>
              <a:ext cx="3572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65671" y="2971800"/>
              <a:ext cx="320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9482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2318" y="3768511"/>
              <a:ext cx="691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0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5569" y="1600200"/>
            <a:ext cx="729726" cy="1073710"/>
            <a:chOff x="6781800" y="2971800"/>
            <a:chExt cx="933640" cy="1073710"/>
          </a:xfrm>
        </p:grpSpPr>
        <p:sp>
          <p:nvSpPr>
            <p:cNvPr id="13" name="Rectangle 12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70470" y="2971800"/>
              <a:ext cx="344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6567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94820" y="2971800"/>
              <a:ext cx="3408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5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12318" y="3768511"/>
              <a:ext cx="654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</a:t>
              </a:r>
              <a:endParaRPr lang="en-US" sz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60880" y="1600200"/>
            <a:ext cx="731328" cy="1073710"/>
            <a:chOff x="6781800" y="2971800"/>
            <a:chExt cx="935690" cy="1073710"/>
          </a:xfrm>
        </p:grpSpPr>
        <p:sp>
          <p:nvSpPr>
            <p:cNvPr id="21" name="Rectangle 20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7047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65671" y="2971800"/>
              <a:ext cx="3347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7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94820" y="2971800"/>
              <a:ext cx="3531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8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12318" y="3768511"/>
              <a:ext cx="68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2</a:t>
              </a:r>
              <a:endParaRPr lang="en-US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347921" y="1600200"/>
            <a:ext cx="731328" cy="1073710"/>
            <a:chOff x="6781800" y="2971800"/>
            <a:chExt cx="935690" cy="1073710"/>
          </a:xfrm>
        </p:grpSpPr>
        <p:sp>
          <p:nvSpPr>
            <p:cNvPr id="29" name="Rectangle 28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7047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9</a:t>
              </a:r>
              <a:endParaRPr 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65671" y="2971800"/>
              <a:ext cx="4413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94820" y="2971800"/>
              <a:ext cx="4044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11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912318" y="3768511"/>
              <a:ext cx="679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3</a:t>
              </a:r>
              <a:endParaRPr lang="en-US" sz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40239" y="1600200"/>
            <a:ext cx="797052" cy="1073710"/>
            <a:chOff x="6781800" y="2971800"/>
            <a:chExt cx="1019780" cy="1073710"/>
          </a:xfrm>
        </p:grpSpPr>
        <p:sp>
          <p:nvSpPr>
            <p:cNvPr id="37" name="Rectangle 36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70470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12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65671" y="2971800"/>
              <a:ext cx="429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13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94820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14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12318" y="3768511"/>
              <a:ext cx="68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4</a:t>
              </a:r>
              <a:endParaRPr lang="en-US" sz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27280" y="1600200"/>
            <a:ext cx="792242" cy="1073710"/>
            <a:chOff x="6781800" y="2971800"/>
            <a:chExt cx="1013625" cy="1073710"/>
          </a:xfrm>
        </p:grpSpPr>
        <p:sp>
          <p:nvSpPr>
            <p:cNvPr id="45" name="Rectangle 44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70470" y="2971800"/>
              <a:ext cx="424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15</a:t>
              </a: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65670" y="2971800"/>
              <a:ext cx="4311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16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94820" y="2971800"/>
              <a:ext cx="4188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17</a:t>
              </a: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912318" y="3768511"/>
              <a:ext cx="6751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5</a:t>
              </a:r>
              <a:endParaRPr lang="en-US" sz="12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223502" y="1600200"/>
            <a:ext cx="801860" cy="1073710"/>
            <a:chOff x="6781800" y="2971800"/>
            <a:chExt cx="1025932" cy="1073710"/>
          </a:xfrm>
        </p:grpSpPr>
        <p:sp>
          <p:nvSpPr>
            <p:cNvPr id="53" name="Rectangle 52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370470" y="2971800"/>
              <a:ext cx="437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18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65669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94820" y="2971800"/>
              <a:ext cx="468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12318" y="3768511"/>
              <a:ext cx="681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6</a:t>
              </a:r>
              <a:endParaRPr lang="en-US" sz="12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520628" y="1600200"/>
            <a:ext cx="797052" cy="1073710"/>
            <a:chOff x="6781800" y="2971800"/>
            <a:chExt cx="1019780" cy="1073710"/>
          </a:xfrm>
        </p:grpSpPr>
        <p:sp>
          <p:nvSpPr>
            <p:cNvPr id="61" name="Rectangle 60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70470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21</a:t>
              </a:r>
              <a:endParaRPr lang="en-US" sz="12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65671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22</a:t>
              </a:r>
              <a:endParaRPr lang="en-US" sz="12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94820" y="2971800"/>
              <a:ext cx="455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23</a:t>
              </a:r>
              <a:endParaRPr 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12318" y="3768511"/>
              <a:ext cx="6690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7</a:t>
              </a:r>
              <a:endParaRPr lang="en-US" sz="12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813990" y="1600200"/>
            <a:ext cx="817890" cy="1073710"/>
            <a:chOff x="6781800" y="2971800"/>
            <a:chExt cx="1046441" cy="1073710"/>
          </a:xfrm>
        </p:grpSpPr>
        <p:sp>
          <p:nvSpPr>
            <p:cNvPr id="69" name="Rectangle 68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370470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24</a:t>
              </a:r>
              <a:endParaRPr lang="en-US" sz="12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65671" y="2971800"/>
              <a:ext cx="451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25</a:t>
              </a:r>
              <a:endParaRPr lang="en-US" sz="12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794820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26</a:t>
              </a:r>
              <a:endParaRPr 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2318" y="3768511"/>
              <a:ext cx="6874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8</a:t>
              </a:r>
              <a:endParaRPr lang="en-US" sz="1200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107880" y="1600200"/>
            <a:ext cx="808272" cy="1073710"/>
            <a:chOff x="6781800" y="2971800"/>
            <a:chExt cx="1034135" cy="1073710"/>
          </a:xfrm>
        </p:grpSpPr>
        <p:sp>
          <p:nvSpPr>
            <p:cNvPr id="77" name="Rectangle 76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370470" y="2971800"/>
              <a:ext cx="445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27</a:t>
              </a:r>
              <a:endParaRPr lang="en-US" sz="12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065670" y="2971800"/>
              <a:ext cx="4639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28</a:t>
              </a:r>
              <a:endParaRPr 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794820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29</a:t>
              </a:r>
              <a:endParaRPr lang="en-US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912318" y="3768511"/>
              <a:ext cx="6813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9</a:t>
              </a:r>
              <a:endParaRPr lang="en-US" sz="1200" dirty="0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381000" y="1600200"/>
            <a:ext cx="8077200" cy="1296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602464" y="1600200"/>
            <a:ext cx="632767" cy="1073710"/>
            <a:chOff x="7026857" y="2971800"/>
            <a:chExt cx="809587" cy="1073710"/>
          </a:xfrm>
        </p:grpSpPr>
        <p:sp>
          <p:nvSpPr>
            <p:cNvPr id="87" name="Rectangle 86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370470" y="2971800"/>
              <a:ext cx="465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</a:t>
              </a:r>
              <a:endParaRPr lang="en-US" sz="12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065670" y="2971800"/>
              <a:ext cx="4290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31</a:t>
              </a:r>
              <a:endParaRPr lang="en-US" sz="12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026857" y="3768511"/>
              <a:ext cx="691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rsrvd</a:t>
              </a:r>
              <a:endParaRPr lang="en-US" sz="1200" dirty="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381000" y="127729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GPFSEL0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7490256" y="3581400"/>
            <a:ext cx="739344" cy="1073710"/>
            <a:chOff x="6781800" y="2971800"/>
            <a:chExt cx="945946" cy="1073710"/>
          </a:xfrm>
        </p:grpSpPr>
        <p:sp>
          <p:nvSpPr>
            <p:cNvPr id="95" name="Rectangle 94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370470" y="2971800"/>
              <a:ext cx="3572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065671" y="2971800"/>
              <a:ext cx="320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79482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912318" y="3768511"/>
              <a:ext cx="775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10</a:t>
              </a:r>
              <a:endParaRPr lang="en-US" sz="12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775569" y="3581400"/>
            <a:ext cx="729726" cy="1073710"/>
            <a:chOff x="6781800" y="2971800"/>
            <a:chExt cx="933640" cy="1073710"/>
          </a:xfrm>
        </p:grpSpPr>
        <p:sp>
          <p:nvSpPr>
            <p:cNvPr id="103" name="Rectangle 102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370470" y="2971800"/>
              <a:ext cx="344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</a:t>
              </a:r>
              <a:endParaRPr lang="en-US" sz="12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06567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794820" y="2971800"/>
              <a:ext cx="3408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5</a:t>
              </a:r>
              <a:endParaRPr lang="en-US" sz="12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912318" y="3768511"/>
              <a:ext cx="7387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11</a:t>
              </a:r>
              <a:endParaRPr lang="en-US" sz="12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060880" y="3581400"/>
            <a:ext cx="731328" cy="1073710"/>
            <a:chOff x="6781800" y="2971800"/>
            <a:chExt cx="935690" cy="1073710"/>
          </a:xfrm>
        </p:grpSpPr>
        <p:sp>
          <p:nvSpPr>
            <p:cNvPr id="111" name="Rectangle 110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7047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065671" y="2971800"/>
              <a:ext cx="3347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7</a:t>
              </a:r>
              <a:endParaRPr lang="en-US" sz="1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94820" y="2971800"/>
              <a:ext cx="3531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8</a:t>
              </a:r>
              <a:endParaRPr lang="en-US" sz="12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912318" y="3768511"/>
              <a:ext cx="7654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12</a:t>
              </a:r>
              <a:endParaRPr lang="en-US" sz="1200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347921" y="3581400"/>
            <a:ext cx="731328" cy="1073710"/>
            <a:chOff x="6781800" y="2971800"/>
            <a:chExt cx="935690" cy="1073710"/>
          </a:xfrm>
        </p:grpSpPr>
        <p:sp>
          <p:nvSpPr>
            <p:cNvPr id="119" name="Rectangle 118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37047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9</a:t>
              </a:r>
              <a:endParaRPr lang="en-US" sz="12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065671" y="2971800"/>
              <a:ext cx="4413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794820" y="2971800"/>
              <a:ext cx="4044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11</a:t>
              </a:r>
              <a:endParaRPr lang="en-US" sz="12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912318" y="3768511"/>
              <a:ext cx="763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13</a:t>
              </a:r>
              <a:endParaRPr lang="en-US" sz="1200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640239" y="3581400"/>
            <a:ext cx="797052" cy="1073710"/>
            <a:chOff x="6781800" y="2971800"/>
            <a:chExt cx="1019780" cy="1073710"/>
          </a:xfrm>
        </p:grpSpPr>
        <p:sp>
          <p:nvSpPr>
            <p:cNvPr id="127" name="Rectangle 126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370470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12</a:t>
              </a:r>
              <a:endParaRPr lang="en-US" sz="12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065671" y="2971800"/>
              <a:ext cx="429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13</a:t>
              </a:r>
              <a:endParaRPr lang="en-US" sz="12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794820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14</a:t>
              </a:r>
              <a:endParaRPr lang="en-US" sz="12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912318" y="3768511"/>
              <a:ext cx="7654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14</a:t>
              </a:r>
              <a:endParaRPr lang="en-US" sz="1200" dirty="0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3927280" y="3581400"/>
            <a:ext cx="792242" cy="1073710"/>
            <a:chOff x="6781800" y="2971800"/>
            <a:chExt cx="1013625" cy="1073710"/>
          </a:xfrm>
        </p:grpSpPr>
        <p:sp>
          <p:nvSpPr>
            <p:cNvPr id="135" name="Rectangle 134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370470" y="2971800"/>
              <a:ext cx="424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15</a:t>
              </a:r>
              <a:endParaRPr lang="en-US" sz="12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065670" y="2971800"/>
              <a:ext cx="4311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16</a:t>
              </a:r>
              <a:endParaRPr lang="en-US" sz="12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794820" y="2971800"/>
              <a:ext cx="4188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17</a:t>
              </a:r>
              <a:endParaRPr lang="en-US" sz="12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912318" y="3768511"/>
              <a:ext cx="759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15</a:t>
              </a:r>
              <a:endParaRPr lang="en-US" sz="1200" dirty="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223502" y="3581400"/>
            <a:ext cx="801860" cy="1073710"/>
            <a:chOff x="6781800" y="2971800"/>
            <a:chExt cx="1025932" cy="1073710"/>
          </a:xfrm>
        </p:grpSpPr>
        <p:sp>
          <p:nvSpPr>
            <p:cNvPr id="143" name="Rectangle 142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370470" y="2971800"/>
              <a:ext cx="437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18</a:t>
              </a:r>
              <a:endParaRPr lang="en-US" sz="12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7065669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</a:t>
              </a:r>
              <a:endParaRPr lang="en-US" sz="12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794820" y="2971800"/>
              <a:ext cx="468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</a:t>
              </a:r>
              <a:endParaRPr lang="en-US" sz="1200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912318" y="3768511"/>
              <a:ext cx="7654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16</a:t>
              </a:r>
              <a:endParaRPr lang="en-US" sz="12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20628" y="3581400"/>
            <a:ext cx="797052" cy="1073710"/>
            <a:chOff x="6781800" y="2971800"/>
            <a:chExt cx="1019780" cy="1073710"/>
          </a:xfrm>
        </p:grpSpPr>
        <p:sp>
          <p:nvSpPr>
            <p:cNvPr id="151" name="Rectangle 150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370470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21</a:t>
              </a:r>
              <a:endParaRPr lang="en-US" sz="12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065671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22</a:t>
              </a:r>
              <a:endParaRPr lang="en-US" sz="12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794820" y="2971800"/>
              <a:ext cx="455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23</a:t>
              </a:r>
              <a:endParaRPr lang="en-US" sz="12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912318" y="3768511"/>
              <a:ext cx="7531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17</a:t>
              </a:r>
              <a:endParaRPr lang="en-US" sz="1200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813990" y="3581400"/>
            <a:ext cx="817890" cy="1073710"/>
            <a:chOff x="6781800" y="2971800"/>
            <a:chExt cx="1046441" cy="1073710"/>
          </a:xfrm>
        </p:grpSpPr>
        <p:sp>
          <p:nvSpPr>
            <p:cNvPr id="159" name="Rectangle 158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370470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24</a:t>
              </a:r>
              <a:endParaRPr lang="en-US" sz="12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065671" y="2971800"/>
              <a:ext cx="451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25</a:t>
              </a:r>
              <a:endParaRPr lang="en-US" sz="12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794820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26</a:t>
              </a:r>
              <a:endParaRPr lang="en-US" sz="12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912318" y="3768511"/>
              <a:ext cx="771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18</a:t>
              </a:r>
              <a:endParaRPr lang="en-US" sz="1200" dirty="0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107880" y="3581400"/>
            <a:ext cx="808272" cy="1073710"/>
            <a:chOff x="6781800" y="2971800"/>
            <a:chExt cx="1034135" cy="1073710"/>
          </a:xfrm>
        </p:grpSpPr>
        <p:sp>
          <p:nvSpPr>
            <p:cNvPr id="167" name="Rectangle 166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370470" y="2971800"/>
              <a:ext cx="445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27</a:t>
              </a:r>
              <a:endParaRPr lang="en-US" sz="120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065670" y="2971800"/>
              <a:ext cx="4639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28</a:t>
              </a:r>
              <a:endParaRPr lang="en-US" sz="1200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94820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29</a:t>
              </a:r>
              <a:endParaRPr lang="en-US" sz="1200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912318" y="3768511"/>
              <a:ext cx="7654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19</a:t>
              </a:r>
              <a:endParaRPr lang="en-US" sz="1200" dirty="0"/>
            </a:p>
          </p:txBody>
        </p:sp>
      </p:grpSp>
      <p:sp>
        <p:nvSpPr>
          <p:cNvPr id="174" name="Rectangle 173"/>
          <p:cNvSpPr/>
          <p:nvPr/>
        </p:nvSpPr>
        <p:spPr>
          <a:xfrm>
            <a:off x="381000" y="3581400"/>
            <a:ext cx="8077200" cy="1296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5" name="Group 174"/>
          <p:cNvGrpSpPr/>
          <p:nvPr/>
        </p:nvGrpSpPr>
        <p:grpSpPr>
          <a:xfrm>
            <a:off x="602468" y="3581400"/>
            <a:ext cx="632764" cy="1073710"/>
            <a:chOff x="7026861" y="2971800"/>
            <a:chExt cx="809583" cy="1073710"/>
          </a:xfrm>
        </p:grpSpPr>
        <p:sp>
          <p:nvSpPr>
            <p:cNvPr id="176" name="Rectangle 175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370470" y="2971800"/>
              <a:ext cx="465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</a:t>
              </a:r>
              <a:endParaRPr lang="en-US" sz="1200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7065670" y="2971800"/>
              <a:ext cx="4290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31</a:t>
              </a:r>
              <a:endParaRPr lang="en-US" sz="1200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026861" y="3768511"/>
              <a:ext cx="691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rsrvd</a:t>
              </a:r>
              <a:endParaRPr lang="en-US" sz="1200" dirty="0"/>
            </a:p>
          </p:txBody>
        </p:sp>
      </p:grpSp>
      <p:sp>
        <p:nvSpPr>
          <p:cNvPr id="181" name="TextBox 180"/>
          <p:cNvSpPr txBox="1"/>
          <p:nvPr/>
        </p:nvSpPr>
        <p:spPr>
          <a:xfrm>
            <a:off x="381000" y="326754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GPFSEL1</a:t>
            </a:r>
            <a:endParaRPr lang="en-US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7458036" y="5486400"/>
            <a:ext cx="739344" cy="1073710"/>
            <a:chOff x="6781800" y="2971800"/>
            <a:chExt cx="945946" cy="1073710"/>
          </a:xfrm>
        </p:grpSpPr>
        <p:sp>
          <p:nvSpPr>
            <p:cNvPr id="183" name="Rectangle 182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7370470" y="2971800"/>
              <a:ext cx="3572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065671" y="2971800"/>
              <a:ext cx="320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679482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912318" y="3768511"/>
              <a:ext cx="808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n0</a:t>
              </a:r>
              <a:endParaRPr lang="en-US" sz="1200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743349" y="5486400"/>
            <a:ext cx="729726" cy="1073710"/>
            <a:chOff x="6781800" y="2971800"/>
            <a:chExt cx="933640" cy="1073710"/>
          </a:xfrm>
        </p:grpSpPr>
        <p:sp>
          <p:nvSpPr>
            <p:cNvPr id="191" name="Rectangle 190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7370470" y="2971800"/>
              <a:ext cx="344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</a:t>
              </a:r>
              <a:endParaRPr lang="en-US" sz="1200" dirty="0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706567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794820" y="2971800"/>
              <a:ext cx="3408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5</a:t>
              </a:r>
              <a:endParaRPr lang="en-US" sz="1200" dirty="0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912318" y="3768511"/>
              <a:ext cx="771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n1</a:t>
              </a:r>
              <a:endParaRPr lang="en-US" sz="1200" dirty="0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6028660" y="5486400"/>
            <a:ext cx="731328" cy="1073710"/>
            <a:chOff x="6781800" y="2971800"/>
            <a:chExt cx="935690" cy="1073710"/>
          </a:xfrm>
        </p:grpSpPr>
        <p:sp>
          <p:nvSpPr>
            <p:cNvPr id="199" name="Rectangle 198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737047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065671" y="2971800"/>
              <a:ext cx="3347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7</a:t>
              </a:r>
              <a:endParaRPr lang="en-US" sz="12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794820" y="2971800"/>
              <a:ext cx="3531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8</a:t>
              </a:r>
              <a:endParaRPr lang="en-US" sz="1200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6912318" y="3768511"/>
              <a:ext cx="798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n2</a:t>
              </a:r>
              <a:endParaRPr lang="en-US" sz="1200" dirty="0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5324754" y="5486400"/>
            <a:ext cx="731328" cy="1073710"/>
            <a:chOff x="6781800" y="2971800"/>
            <a:chExt cx="935690" cy="1073710"/>
          </a:xfrm>
        </p:grpSpPr>
        <p:sp>
          <p:nvSpPr>
            <p:cNvPr id="207" name="Rectangle 206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370470" y="2971800"/>
              <a:ext cx="34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9</a:t>
              </a:r>
              <a:endParaRPr lang="en-US" sz="12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065671" y="2971800"/>
              <a:ext cx="4413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6794820" y="2971800"/>
              <a:ext cx="4044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11</a:t>
              </a:r>
              <a:endParaRPr lang="en-US" sz="1200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6912318" y="3768511"/>
              <a:ext cx="7961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n3</a:t>
              </a:r>
              <a:endParaRPr lang="en-US" sz="1200" dirty="0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4608019" y="5486400"/>
            <a:ext cx="797052" cy="1073710"/>
            <a:chOff x="6781800" y="2971800"/>
            <a:chExt cx="1019780" cy="1073710"/>
          </a:xfrm>
        </p:grpSpPr>
        <p:sp>
          <p:nvSpPr>
            <p:cNvPr id="215" name="Rectangle 214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370470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12</a:t>
              </a:r>
              <a:endParaRPr lang="en-US" sz="1200" dirty="0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7065671" y="2971800"/>
              <a:ext cx="429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13</a:t>
              </a:r>
              <a:endParaRPr lang="en-US" sz="1200" dirty="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794820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14</a:t>
              </a:r>
              <a:endParaRPr lang="en-US" sz="12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912318" y="3768511"/>
              <a:ext cx="798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n4</a:t>
              </a:r>
              <a:endParaRPr lang="en-US" sz="1200" dirty="0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3895060" y="5486400"/>
            <a:ext cx="792242" cy="1073710"/>
            <a:chOff x="6781800" y="2971800"/>
            <a:chExt cx="1013625" cy="1073710"/>
          </a:xfrm>
        </p:grpSpPr>
        <p:sp>
          <p:nvSpPr>
            <p:cNvPr id="223" name="Rectangle 222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7370470" y="2971800"/>
              <a:ext cx="424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15</a:t>
              </a:r>
              <a:endParaRPr lang="en-US" sz="1200" dirty="0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7065670" y="2971800"/>
              <a:ext cx="4311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16</a:t>
              </a:r>
              <a:endParaRPr lang="en-US" sz="1200" dirty="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6794820" y="2971800"/>
              <a:ext cx="4188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17</a:t>
              </a:r>
              <a:endParaRPr lang="en-US" sz="1200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6912318" y="3768511"/>
              <a:ext cx="792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n5</a:t>
              </a:r>
              <a:endParaRPr lang="en-US" sz="1200" dirty="0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3191282" y="5486400"/>
            <a:ext cx="801860" cy="1073710"/>
            <a:chOff x="6781800" y="2971800"/>
            <a:chExt cx="1025932" cy="1073710"/>
          </a:xfrm>
        </p:grpSpPr>
        <p:sp>
          <p:nvSpPr>
            <p:cNvPr id="231" name="Rectangle 230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7370470" y="2971800"/>
              <a:ext cx="437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18</a:t>
              </a:r>
              <a:endParaRPr lang="en-US" sz="1200" dirty="0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7065669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</a:t>
              </a:r>
              <a:endParaRPr lang="en-US" sz="1200" dirty="0"/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794820" y="2971800"/>
              <a:ext cx="468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</a:t>
              </a:r>
              <a:endParaRPr lang="en-US" sz="1200" dirty="0"/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6912318" y="3768511"/>
              <a:ext cx="7982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n6</a:t>
              </a:r>
              <a:endParaRPr lang="en-US" sz="1200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488408" y="5486400"/>
            <a:ext cx="797052" cy="1073710"/>
            <a:chOff x="6781800" y="2971800"/>
            <a:chExt cx="1019780" cy="1073710"/>
          </a:xfrm>
        </p:grpSpPr>
        <p:sp>
          <p:nvSpPr>
            <p:cNvPr id="239" name="Rectangle 238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370470" y="2971800"/>
              <a:ext cx="431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21</a:t>
              </a:r>
              <a:endParaRPr lang="en-US" sz="1200" dirty="0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065671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22</a:t>
              </a:r>
              <a:endParaRPr lang="en-US" sz="1200" dirty="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6794820" y="2971800"/>
              <a:ext cx="455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23</a:t>
              </a:r>
              <a:endParaRPr lang="en-US" sz="1200" dirty="0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6912318" y="3768511"/>
              <a:ext cx="7859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n7</a:t>
              </a:r>
              <a:endParaRPr lang="en-US" sz="1200" dirty="0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1781770" y="5486400"/>
            <a:ext cx="817890" cy="1073710"/>
            <a:chOff x="6781800" y="2971800"/>
            <a:chExt cx="1046441" cy="1073710"/>
          </a:xfrm>
        </p:grpSpPr>
        <p:sp>
          <p:nvSpPr>
            <p:cNvPr id="247" name="Rectangle 246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7370470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24</a:t>
              </a:r>
              <a:endParaRPr lang="en-US" sz="1200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7065671" y="2971800"/>
              <a:ext cx="451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25</a:t>
              </a:r>
              <a:endParaRPr lang="en-US" sz="12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6794820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26</a:t>
              </a:r>
              <a:endParaRPr lang="en-US" sz="12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6912318" y="3768511"/>
              <a:ext cx="804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n8</a:t>
              </a:r>
              <a:endParaRPr lang="en-US" sz="1200" dirty="0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075660" y="5486400"/>
            <a:ext cx="808272" cy="1073710"/>
            <a:chOff x="6781800" y="2971800"/>
            <a:chExt cx="1034135" cy="1073710"/>
          </a:xfrm>
        </p:grpSpPr>
        <p:sp>
          <p:nvSpPr>
            <p:cNvPr id="255" name="Rectangle 254"/>
            <p:cNvSpPr/>
            <p:nvPr/>
          </p:nvSpPr>
          <p:spPr>
            <a:xfrm>
              <a:off x="67818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7370470" y="2971800"/>
              <a:ext cx="4454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27</a:t>
              </a:r>
              <a:endParaRPr lang="en-US" sz="1200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7065670" y="2971800"/>
              <a:ext cx="4639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28</a:t>
              </a:r>
              <a:endParaRPr lang="en-US" sz="1200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6794820" y="2971800"/>
              <a:ext cx="45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29</a:t>
              </a:r>
              <a:endParaRPr lang="en-US" sz="1200" dirty="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912318" y="3768511"/>
              <a:ext cx="798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in n9</a:t>
              </a:r>
              <a:endParaRPr lang="en-US" sz="1200" dirty="0"/>
            </a:p>
          </p:txBody>
        </p:sp>
      </p:grpSp>
      <p:sp>
        <p:nvSpPr>
          <p:cNvPr id="262" name="Rectangle 261"/>
          <p:cNvSpPr/>
          <p:nvPr/>
        </p:nvSpPr>
        <p:spPr>
          <a:xfrm>
            <a:off x="348780" y="5486400"/>
            <a:ext cx="8077200" cy="1296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3" name="Group 262"/>
          <p:cNvGrpSpPr/>
          <p:nvPr/>
        </p:nvGrpSpPr>
        <p:grpSpPr>
          <a:xfrm>
            <a:off x="600579" y="5486400"/>
            <a:ext cx="602431" cy="1073710"/>
            <a:chOff x="7065670" y="2971800"/>
            <a:chExt cx="770774" cy="1073710"/>
          </a:xfrm>
        </p:grpSpPr>
        <p:sp>
          <p:nvSpPr>
            <p:cNvPr id="264" name="Rectangle 263"/>
            <p:cNvSpPr/>
            <p:nvPr/>
          </p:nvSpPr>
          <p:spPr>
            <a:xfrm>
              <a:off x="7086600" y="3276600"/>
              <a:ext cx="304800" cy="5334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391400" y="3276600"/>
              <a:ext cx="304800" cy="5334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7370470" y="2971800"/>
              <a:ext cx="465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</a:t>
              </a:r>
              <a:endParaRPr lang="en-US" sz="1200" dirty="0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7065670" y="2971800"/>
              <a:ext cx="4290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31</a:t>
              </a:r>
              <a:endParaRPr lang="en-US" sz="1200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7068086" y="3768511"/>
              <a:ext cx="691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rsrvd</a:t>
              </a:r>
              <a:endParaRPr lang="en-US" sz="1200" dirty="0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348780" y="514800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GPFSELn</a:t>
            </a:r>
            <a:r>
              <a:rPr lang="en-US" dirty="0"/>
              <a:t> </a:t>
            </a:r>
            <a:r>
              <a:rPr lang="en-US" dirty="0" smtClean="0"/>
              <a:t>(n </a:t>
            </a:r>
            <a:r>
              <a:rPr lang="en-US" dirty="0" smtClean="0">
                <a:sym typeface="Symbol" panose="05050102010706020507" pitchFamily="18" charset="2"/>
              </a:rPr>
              <a:t> {0 .. 5})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3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81" grpId="0"/>
      <p:bldP spid="262" grpId="0" animBg="1"/>
      <p:bldP spid="26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Pin 32</a:t>
            </a:r>
          </a:p>
          <a:p>
            <a:r>
              <a:rPr lang="en-CA" dirty="0" smtClean="0"/>
              <a:t>Register GPFSEL3, offset </a:t>
            </a:r>
            <a:r>
              <a:rPr lang="en-CA" dirty="0">
                <a:cs typeface="Courier New" panose="02070309020205020404" pitchFamily="49" charset="0"/>
              </a:rPr>
              <a:t>0x3F20000c</a:t>
            </a:r>
            <a:endParaRPr lang="en-CA" dirty="0" smtClean="0"/>
          </a:p>
          <a:p>
            <a:pPr lvl="1"/>
            <a:r>
              <a:rPr lang="en-CA" dirty="0" smtClean="0">
                <a:cs typeface="Courier New" panose="02070309020205020404" pitchFamily="49" charset="0"/>
              </a:rPr>
              <a:t>= 4*(32 div 10) + 0x</a:t>
            </a:r>
            <a:r>
              <a:rPr lang="en-CA" sz="2800" dirty="0">
                <a:cs typeface="Courier New" panose="02070309020205020404" pitchFamily="49" charset="0"/>
              </a:rPr>
              <a:t>3F2</a:t>
            </a:r>
            <a:r>
              <a:rPr lang="en-CA" dirty="0" smtClean="0">
                <a:cs typeface="Courier New" panose="02070309020205020404" pitchFamily="49" charset="0"/>
              </a:rPr>
              <a:t>00000</a:t>
            </a:r>
          </a:p>
          <a:p>
            <a:r>
              <a:rPr lang="en-CA" dirty="0" smtClean="0">
                <a:cs typeface="Courier New" panose="02070309020205020404" pitchFamily="49" charset="0"/>
              </a:rPr>
              <a:t>Least significant bit of pin# is 2</a:t>
            </a:r>
          </a:p>
          <a:p>
            <a:r>
              <a:rPr lang="en-CA" dirty="0" smtClean="0">
                <a:cs typeface="Courier New" panose="02070309020205020404" pitchFamily="49" charset="0"/>
              </a:rPr>
              <a:t>The three bits of GPFSEL3 that control pin 32 start at bit 3*2 = 6</a:t>
            </a:r>
          </a:p>
          <a:p>
            <a:r>
              <a:rPr lang="en-CA" dirty="0" smtClean="0">
                <a:cs typeface="Courier New" panose="02070309020205020404" pitchFamily="49" charset="0"/>
              </a:rPr>
              <a:t>Hence, bits 6-8 define the function of pin 32</a:t>
            </a:r>
          </a:p>
          <a:p>
            <a:endParaRPr lang="en-CA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Setting the bits in GPFSEL{n}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Clear the appropriate bits in GPFSEL{n}</a:t>
            </a:r>
          </a:p>
          <a:p>
            <a:r>
              <a:rPr lang="en-CA" dirty="0" smtClean="0"/>
              <a:t>Set the appropriate bits in GPSFEL{n}</a:t>
            </a:r>
          </a:p>
          <a:p>
            <a:pPr lvl="1"/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8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Resetting the bits for pin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3465576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US" sz="1800" dirty="0" smtClean="0">
                <a:latin typeface="+mj-lt"/>
                <a:cs typeface="Courier"/>
              </a:rPr>
              <a:t>Reset GPFSEL0[9..11] to 000</a:t>
            </a:r>
          </a:p>
          <a:p>
            <a:pPr marL="109728" indent="0">
              <a:buNone/>
            </a:pPr>
            <a:r>
              <a:rPr lang="en-US" sz="1800" dirty="0" smtClean="0">
                <a:latin typeface="+mj-lt"/>
                <a:cs typeface="Courier"/>
              </a:rPr>
              <a:t>AND GPFSEL0 with </a:t>
            </a:r>
            <a:r>
              <a:rPr lang="en-CA" sz="1800" dirty="0">
                <a:latin typeface="+mj-lt"/>
                <a:cs typeface="Courier New" panose="02070309020205020404" pitchFamily="49" charset="0"/>
              </a:rPr>
              <a:t>1</a:t>
            </a:r>
            <a:r>
              <a:rPr lang="en-CA" sz="1800" dirty="0" smtClean="0">
                <a:latin typeface="+mj-lt"/>
                <a:cs typeface="Courier New" panose="02070309020205020404" pitchFamily="49" charset="0"/>
              </a:rPr>
              <a:t>..1 000 </a:t>
            </a:r>
            <a:r>
              <a:rPr lang="en-CA" sz="1800" dirty="0">
                <a:latin typeface="+mj-lt"/>
                <a:cs typeface="Courier New" panose="02070309020205020404" pitchFamily="49" charset="0"/>
              </a:rPr>
              <a:t>111 111 </a:t>
            </a:r>
            <a:r>
              <a:rPr lang="en-CA" sz="1800" dirty="0" smtClean="0">
                <a:latin typeface="+mj-lt"/>
                <a:cs typeface="Courier New" panose="02070309020205020404" pitchFamily="49" charset="0"/>
              </a:rPr>
              <a:t>111</a:t>
            </a:r>
            <a:endParaRPr lang="en-US" sz="1800" dirty="0" smtClean="0">
              <a:latin typeface="+mj-lt"/>
              <a:cs typeface="Courier"/>
            </a:endParaRP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~(</a:t>
            </a:r>
            <a:r>
              <a:rPr lang="en-US" sz="1800" dirty="0">
                <a:latin typeface="Courier"/>
                <a:cs typeface="Courier"/>
              </a:rPr>
              <a:t>7</a:t>
            </a:r>
            <a:r>
              <a:rPr lang="en-US" sz="1800" dirty="0" smtClean="0">
                <a:latin typeface="Courier"/>
                <a:cs typeface="Courier"/>
              </a:rPr>
              <a:t>&lt;&lt;(((p)%</a:t>
            </a:r>
            <a:r>
              <a:rPr lang="en-US" sz="1800" dirty="0">
                <a:latin typeface="Courier"/>
                <a:cs typeface="Courier"/>
              </a:rPr>
              <a:t>10)*3))</a:t>
            </a: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b0111 &lt;&lt; (3%10)* 3</a:t>
            </a:r>
          </a:p>
          <a:p>
            <a:pPr marL="109728" indent="0">
              <a:buNone/>
            </a:pPr>
            <a:r>
              <a:rPr lang="en-US" sz="1800" dirty="0">
                <a:latin typeface="Courier"/>
                <a:cs typeface="Courier"/>
              </a:rPr>
              <a:t>b0111 &lt;&lt; </a:t>
            </a:r>
            <a:r>
              <a:rPr lang="en-US" sz="1800" dirty="0" smtClean="0">
                <a:latin typeface="Courier"/>
                <a:cs typeface="Courier"/>
              </a:rPr>
              <a:t>9  </a:t>
            </a: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shift left 9 bits</a:t>
            </a:r>
          </a:p>
          <a:p>
            <a:pPr marL="109728" indent="0">
              <a:buNone/>
            </a:pP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0..0 111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000 000 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</a:p>
          <a:p>
            <a:pPr marL="109728" indent="0">
              <a:buNone/>
            </a:pP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~(0..0 111 000 000 000)</a:t>
            </a:r>
          </a:p>
          <a:p>
            <a:pPr marL="109728" indent="0">
              <a:buNone/>
            </a:pP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1..1 000 111 111 111</a:t>
            </a: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3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Resetting the bits for pin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49424"/>
            <a:ext cx="8915400" cy="3465576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it-IT" sz="1800" dirty="0">
                <a:latin typeface="Courier"/>
                <a:cs typeface="Courier"/>
              </a:rPr>
              <a:t>#define GPIO_BASE   0x3F200000 // Address for GPIOFSEL0</a:t>
            </a: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unsigned </a:t>
            </a:r>
            <a:r>
              <a:rPr lang="en-US" sz="1800" dirty="0">
                <a:latin typeface="Courier"/>
                <a:cs typeface="Courier"/>
              </a:rPr>
              <a:t>*</a:t>
            </a:r>
            <a:r>
              <a:rPr lang="en-US" sz="1800" dirty="0" err="1">
                <a:latin typeface="Courier"/>
                <a:cs typeface="Courier"/>
              </a:rPr>
              <a:t>gpio</a:t>
            </a:r>
            <a:r>
              <a:rPr lang="en-US" sz="1800" dirty="0">
                <a:latin typeface="Courier"/>
                <a:cs typeface="Courier"/>
              </a:rPr>
              <a:t> = (unsigned*)GPIO_BASE;   // GPIO </a:t>
            </a:r>
            <a:r>
              <a:rPr lang="en-US" sz="1800" dirty="0" smtClean="0">
                <a:latin typeface="Courier"/>
                <a:cs typeface="Courier"/>
              </a:rPr>
              <a:t>base</a:t>
            </a: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1800" dirty="0">
                <a:latin typeface="Courier"/>
                <a:cs typeface="Courier"/>
              </a:rPr>
              <a:t>*(</a:t>
            </a:r>
            <a:r>
              <a:rPr lang="en-US" sz="1800" dirty="0" err="1">
                <a:latin typeface="Courier"/>
                <a:cs typeface="Courier"/>
              </a:rPr>
              <a:t>gpio</a:t>
            </a:r>
            <a:r>
              <a:rPr lang="en-US" sz="1800" dirty="0" smtClean="0">
                <a:latin typeface="Courier"/>
                <a:cs typeface="Courier"/>
              </a:rPr>
              <a:t>+((p)/</a:t>
            </a:r>
            <a:r>
              <a:rPr lang="en-US" sz="1800" dirty="0">
                <a:latin typeface="Courier"/>
                <a:cs typeface="Courier"/>
              </a:rPr>
              <a:t>10)) &amp;= ~(7</a:t>
            </a:r>
            <a:r>
              <a:rPr lang="en-US" sz="1800" dirty="0" smtClean="0">
                <a:latin typeface="Courier"/>
                <a:cs typeface="Courier"/>
              </a:rPr>
              <a:t>&lt;&lt;(((p)%</a:t>
            </a:r>
            <a:r>
              <a:rPr lang="en-US" sz="1800" dirty="0">
                <a:latin typeface="Courier"/>
                <a:cs typeface="Courier"/>
              </a:rPr>
              <a:t>10)*3))</a:t>
            </a: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Bitwise AND [</a:t>
            </a:r>
            <a:r>
              <a:rPr lang="it-IT" sz="1800" dirty="0" smtClean="0">
                <a:latin typeface="Courier"/>
                <a:cs typeface="Courier"/>
              </a:rPr>
              <a:t>0x3F200000] with </a:t>
            </a:r>
            <a:r>
              <a:rPr lang="en-CA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1..1 000 </a:t>
            </a:r>
            <a:r>
              <a:rPr lang="en-CA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111 111 111</a:t>
            </a: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1800" dirty="0" smtClean="0">
                <a:latin typeface="+mj-lt"/>
                <a:cs typeface="Courier"/>
              </a:rPr>
              <a:t>Pin 3 is an input pin now</a:t>
            </a: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smtClean="0"/>
              <a:t>Section 1 Objective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sz="3200" dirty="0" smtClean="0"/>
              <a:t>At the end of this section you will</a:t>
            </a:r>
            <a:endParaRPr lang="en-CA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CA" dirty="0" smtClean="0"/>
              <a:t>Be familiar with the Raspberry 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9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CA" dirty="0" smtClean="0"/>
              <a:t>Clearing pin 3 bits (Input pin)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2386999" y="2983468"/>
            <a:ext cx="5214895" cy="369332"/>
            <a:chOff x="3395705" y="3288268"/>
            <a:chExt cx="5214895" cy="369332"/>
          </a:xfrm>
        </p:grpSpPr>
        <p:sp>
          <p:nvSpPr>
            <p:cNvPr id="10" name="Rectangle 9"/>
            <p:cNvSpPr/>
            <p:nvPr/>
          </p:nvSpPr>
          <p:spPr>
            <a:xfrm>
              <a:off x="5580706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75906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71106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60597" y="3352800"/>
              <a:ext cx="742762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0..0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95705" y="3288268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F0"/>
                  </a:solidFill>
                </a:rPr>
                <a:t>7&lt;&lt;9=</a:t>
              </a:r>
              <a:endParaRPr lang="en-US" b="1" dirty="0">
                <a:solidFill>
                  <a:srgbClr val="00B0F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95861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91061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86261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914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866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818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058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0010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962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725094" y="2419133"/>
            <a:ext cx="4876800" cy="369332"/>
            <a:chOff x="3733800" y="2723933"/>
            <a:chExt cx="4876800" cy="369332"/>
          </a:xfrm>
        </p:grpSpPr>
        <p:sp>
          <p:nvSpPr>
            <p:cNvPr id="5" name="Rectangle 4"/>
            <p:cNvSpPr/>
            <p:nvPr/>
          </p:nvSpPr>
          <p:spPr>
            <a:xfrm>
              <a:off x="55626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578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530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2491" y="2786957"/>
              <a:ext cx="742762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0..0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3800" y="272393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92D050"/>
                  </a:solidFill>
                </a:rPr>
                <a:t> 7=</a:t>
              </a:r>
              <a:endParaRPr 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674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722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4770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818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866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3914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6962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0010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058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848390" y="1600200"/>
            <a:ext cx="5771610" cy="628610"/>
            <a:chOff x="2857096" y="1905000"/>
            <a:chExt cx="5771610" cy="628610"/>
          </a:xfrm>
        </p:grpSpPr>
        <p:sp>
          <p:nvSpPr>
            <p:cNvPr id="33" name="Rectangle 32"/>
            <p:cNvSpPr/>
            <p:nvPr/>
          </p:nvSpPr>
          <p:spPr>
            <a:xfrm>
              <a:off x="55807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2759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711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260597" y="2227302"/>
              <a:ext cx="742762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  <a:r>
                <a:rPr lang="en-US" b="1" dirty="0" smtClean="0">
                  <a:solidFill>
                    <a:schemeClr val="tx1"/>
                  </a:solidFill>
                </a:rPr>
                <a:t>..?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57096" y="2164278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GPFSEL0=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855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90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95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999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1047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4095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714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19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3239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848600" y="1905000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0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98674" y="1905000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1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82345" y="190500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2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039941" y="1905000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</a:t>
              </a:r>
              <a:r>
                <a:rPr lang="en-US" dirty="0" smtClean="0">
                  <a:solidFill>
                    <a:srgbClr val="FF0000"/>
                  </a:solidFill>
                </a:rPr>
                <a:t>in 3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810694" y="3810000"/>
            <a:ext cx="5791200" cy="628610"/>
            <a:chOff x="2837506" y="1905000"/>
            <a:chExt cx="5791200" cy="628610"/>
          </a:xfrm>
        </p:grpSpPr>
        <p:sp>
          <p:nvSpPr>
            <p:cNvPr id="53" name="Rectangle 52"/>
            <p:cNvSpPr/>
            <p:nvPr/>
          </p:nvSpPr>
          <p:spPr>
            <a:xfrm>
              <a:off x="55807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2759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9711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?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260597" y="2227302"/>
              <a:ext cx="742762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  <a:r>
                <a:rPr lang="en-US" b="1" dirty="0" smtClean="0">
                  <a:solidFill>
                    <a:schemeClr val="tx1"/>
                  </a:solidFill>
                </a:rPr>
                <a:t>..?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837506" y="2164278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GPFSEL0=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8855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90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95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999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047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4095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14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19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3239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848600" y="1905000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0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98674" y="1905000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1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982345" y="190500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2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39941" y="1905000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</a:t>
              </a:r>
              <a:r>
                <a:rPr lang="en-US" dirty="0" smtClean="0">
                  <a:solidFill>
                    <a:srgbClr val="FF0000"/>
                  </a:solidFill>
                </a:rPr>
                <a:t>in 3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963094" y="4542472"/>
            <a:ext cx="5633592" cy="369332"/>
            <a:chOff x="2971800" y="4681519"/>
            <a:chExt cx="5633592" cy="369332"/>
          </a:xfrm>
        </p:grpSpPr>
        <p:sp>
          <p:nvSpPr>
            <p:cNvPr id="71" name="Rectangle 70"/>
            <p:cNvSpPr/>
            <p:nvPr/>
          </p:nvSpPr>
          <p:spPr>
            <a:xfrm>
              <a:off x="5575498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270698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965898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5389" y="4746051"/>
              <a:ext cx="742762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  <a:r>
                <a:rPr lang="en-US" b="1" dirty="0" smtClean="0">
                  <a:solidFill>
                    <a:schemeClr val="tx1"/>
                  </a:solidFill>
                </a:rPr>
                <a:t>..</a:t>
              </a:r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971800" y="4681519"/>
              <a:ext cx="1314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~(7&lt;&lt;9)=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90653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185853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881053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3861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0813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765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3005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9957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909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88" name="Down Arrow 87"/>
          <p:cNvSpPr/>
          <p:nvPr/>
        </p:nvSpPr>
        <p:spPr>
          <a:xfrm>
            <a:off x="3715694" y="4959886"/>
            <a:ext cx="3450336" cy="68664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(AND)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1772190" y="5637956"/>
            <a:ext cx="5829704" cy="628610"/>
            <a:chOff x="2799002" y="1905000"/>
            <a:chExt cx="5829704" cy="628610"/>
          </a:xfrm>
        </p:grpSpPr>
        <p:sp>
          <p:nvSpPr>
            <p:cNvPr id="90" name="Rectangle 89"/>
            <p:cNvSpPr/>
            <p:nvPr/>
          </p:nvSpPr>
          <p:spPr>
            <a:xfrm>
              <a:off x="55807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2759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711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597" y="2227302"/>
              <a:ext cx="742762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  <a:r>
                <a:rPr lang="en-US" b="1" dirty="0" smtClean="0">
                  <a:solidFill>
                    <a:schemeClr val="tx1"/>
                  </a:solidFill>
                </a:rPr>
                <a:t>..?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799002" y="2164278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GPFSEL0=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8855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90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95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7999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1047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4095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714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19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3239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848600" y="1905000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0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98674" y="1905000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1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982345" y="190500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2</a:t>
              </a:r>
              <a:endParaRPr 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9941" y="1905000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</a:t>
              </a:r>
              <a:r>
                <a:rPr lang="en-US" dirty="0" smtClean="0">
                  <a:solidFill>
                    <a:srgbClr val="FF0000"/>
                  </a:solidFill>
                </a:rPr>
                <a:t>in 3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019910" y="3419893"/>
            <a:ext cx="5600090" cy="369332"/>
            <a:chOff x="3010510" y="3288268"/>
            <a:chExt cx="5600090" cy="369332"/>
          </a:xfrm>
        </p:grpSpPr>
        <p:sp>
          <p:nvSpPr>
            <p:cNvPr id="109" name="Rectangle 108"/>
            <p:cNvSpPr/>
            <p:nvPr/>
          </p:nvSpPr>
          <p:spPr>
            <a:xfrm>
              <a:off x="5580706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275906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971106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260597" y="3352800"/>
              <a:ext cx="742762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  <a:r>
                <a:rPr lang="en-US" b="1" dirty="0" smtClean="0">
                  <a:solidFill>
                    <a:schemeClr val="tx1"/>
                  </a:solidFill>
                </a:rPr>
                <a:t>..1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010510" y="3288268"/>
              <a:ext cx="1314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F0"/>
                  </a:solidFill>
                </a:rPr>
                <a:t>~(7&lt;&lt;9)=</a:t>
              </a:r>
              <a:endParaRPr lang="en-US" b="1" dirty="0">
                <a:solidFill>
                  <a:srgbClr val="00B0F0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95861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191061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886261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3914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0866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7818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3058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0010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6962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06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Resetting the bits for pin 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49424"/>
            <a:ext cx="8915400" cy="3465576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it-IT" sz="1800" dirty="0">
                <a:latin typeface="Courier"/>
                <a:cs typeface="Courier"/>
              </a:rPr>
              <a:t>#define GPIO_BASE   0x3F200000 // Address for GPIOFSEL0</a:t>
            </a: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unsigned </a:t>
            </a:r>
            <a:r>
              <a:rPr lang="en-US" sz="1800" dirty="0">
                <a:latin typeface="Courier"/>
                <a:cs typeface="Courier"/>
              </a:rPr>
              <a:t>*</a:t>
            </a:r>
            <a:r>
              <a:rPr lang="en-US" sz="1800" dirty="0" err="1">
                <a:latin typeface="Courier"/>
                <a:cs typeface="Courier"/>
              </a:rPr>
              <a:t>gpio</a:t>
            </a:r>
            <a:r>
              <a:rPr lang="en-US" sz="1800" dirty="0">
                <a:latin typeface="Courier"/>
                <a:cs typeface="Courier"/>
              </a:rPr>
              <a:t> = (unsigned*)GPIO_BASE;   // GPIO </a:t>
            </a:r>
            <a:r>
              <a:rPr lang="en-US" sz="1800" dirty="0" smtClean="0">
                <a:latin typeface="Courier"/>
                <a:cs typeface="Courier"/>
              </a:rPr>
              <a:t>base</a:t>
            </a: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1800" dirty="0">
                <a:latin typeface="Courier"/>
                <a:cs typeface="Courier"/>
              </a:rPr>
              <a:t>#define </a:t>
            </a:r>
            <a:r>
              <a:rPr lang="en-US" sz="1800" dirty="0" smtClean="0">
                <a:latin typeface="Courier"/>
                <a:cs typeface="Courier"/>
              </a:rPr>
              <a:t>INP_GPIO(p) </a:t>
            </a:r>
            <a:r>
              <a:rPr lang="en-US" sz="1800" dirty="0">
                <a:latin typeface="Courier"/>
                <a:cs typeface="Courier"/>
              </a:rPr>
              <a:t>*(</a:t>
            </a:r>
            <a:r>
              <a:rPr lang="en-US" sz="1800" dirty="0" err="1">
                <a:latin typeface="Courier"/>
                <a:cs typeface="Courier"/>
              </a:rPr>
              <a:t>gpio</a:t>
            </a:r>
            <a:r>
              <a:rPr lang="en-US" sz="1800" dirty="0" smtClean="0">
                <a:latin typeface="Courier"/>
                <a:cs typeface="Courier"/>
              </a:rPr>
              <a:t>+((p)/</a:t>
            </a:r>
            <a:r>
              <a:rPr lang="en-US" sz="1800" dirty="0">
                <a:latin typeface="Courier"/>
                <a:cs typeface="Courier"/>
              </a:rPr>
              <a:t>10)) &amp;= ~(7</a:t>
            </a:r>
            <a:r>
              <a:rPr lang="en-US" sz="1800" dirty="0" smtClean="0">
                <a:latin typeface="Courier"/>
                <a:cs typeface="Courier"/>
              </a:rPr>
              <a:t>&lt;&lt;(((p)%</a:t>
            </a:r>
            <a:r>
              <a:rPr lang="en-US" sz="1800" dirty="0">
                <a:latin typeface="Courier"/>
                <a:cs typeface="Courier"/>
              </a:rPr>
              <a:t>10)*3))</a:t>
            </a: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bits for pin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3465576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Reset pin </a:t>
            </a:r>
            <a:r>
              <a:rPr lang="en-US" sz="1800" dirty="0">
                <a:latin typeface="Courier"/>
                <a:cs typeface="Courier"/>
              </a:rPr>
              <a:t>3 (</a:t>
            </a:r>
            <a:r>
              <a:rPr lang="en-US" sz="1800" dirty="0" smtClean="0">
                <a:latin typeface="Courier"/>
                <a:cs typeface="Courier"/>
              </a:rPr>
              <a:t>INP_GPIO(3))</a:t>
            </a: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*(</a:t>
            </a:r>
            <a:r>
              <a:rPr lang="en-US" sz="1800" dirty="0" err="1">
                <a:latin typeface="Courier"/>
                <a:cs typeface="Courier"/>
              </a:rPr>
              <a:t>gpio</a:t>
            </a:r>
            <a:r>
              <a:rPr lang="en-US" sz="1800" dirty="0" smtClean="0">
                <a:latin typeface="Courier"/>
                <a:cs typeface="Courier"/>
              </a:rPr>
              <a:t>+((3)/</a:t>
            </a:r>
            <a:r>
              <a:rPr lang="en-US" sz="1800" dirty="0">
                <a:latin typeface="Courier"/>
                <a:cs typeface="Courier"/>
              </a:rPr>
              <a:t>10)) |= (1</a:t>
            </a:r>
            <a:r>
              <a:rPr lang="en-US" sz="1800" dirty="0" smtClean="0">
                <a:latin typeface="Courier"/>
                <a:cs typeface="Courier"/>
              </a:rPr>
              <a:t>&lt;&lt;(((3)%</a:t>
            </a:r>
            <a:r>
              <a:rPr lang="en-US" sz="1800" dirty="0">
                <a:latin typeface="Courier"/>
                <a:cs typeface="Courier"/>
              </a:rPr>
              <a:t>10)*3</a:t>
            </a:r>
            <a:r>
              <a:rPr lang="en-US" sz="1800" dirty="0" smtClean="0">
                <a:latin typeface="Courier"/>
                <a:cs typeface="Courier"/>
              </a:rPr>
              <a:t>))</a:t>
            </a:r>
          </a:p>
          <a:p>
            <a:pPr marL="109728" indent="0">
              <a:buNone/>
            </a:pPr>
            <a:r>
              <a:rPr lang="en-US" sz="1800" dirty="0">
                <a:latin typeface="Courier"/>
                <a:cs typeface="Courier"/>
              </a:rPr>
              <a:t>(1&lt;&lt;(((3)%10)*3</a:t>
            </a:r>
            <a:r>
              <a:rPr lang="en-US" sz="1800" dirty="0" smtClean="0">
                <a:latin typeface="Courier"/>
                <a:cs typeface="Courier"/>
              </a:rPr>
              <a:t>))</a:t>
            </a:r>
          </a:p>
          <a:p>
            <a:pPr marL="109728" indent="0">
              <a:buNone/>
            </a:pPr>
            <a:r>
              <a:rPr lang="en-US" sz="1800" dirty="0">
                <a:latin typeface="Courier"/>
                <a:cs typeface="Courier"/>
              </a:rPr>
              <a:t>(1</a:t>
            </a:r>
            <a:r>
              <a:rPr lang="en-US" sz="1800" dirty="0" smtClean="0">
                <a:latin typeface="Courier"/>
                <a:cs typeface="Courier"/>
              </a:rPr>
              <a:t>&lt;&lt;9)</a:t>
            </a: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 0..0 001 000 000 000</a:t>
            </a:r>
          </a:p>
          <a:p>
            <a:pPr marL="109728" indent="0">
              <a:buNone/>
            </a:pPr>
            <a:r>
              <a:rPr lang="en-US" sz="1800" dirty="0">
                <a:latin typeface="Courier"/>
                <a:cs typeface="Courier"/>
              </a:rPr>
              <a:t>Bitwise </a:t>
            </a:r>
            <a:r>
              <a:rPr lang="en-US" sz="1800" dirty="0" smtClean="0">
                <a:latin typeface="Courier"/>
                <a:cs typeface="Courier"/>
              </a:rPr>
              <a:t>OR </a:t>
            </a:r>
            <a:r>
              <a:rPr lang="en-US" sz="1800" dirty="0">
                <a:latin typeface="Courier"/>
                <a:cs typeface="Courier"/>
              </a:rPr>
              <a:t>[</a:t>
            </a:r>
            <a:r>
              <a:rPr lang="it-IT" sz="1800" dirty="0">
                <a:latin typeface="Courier"/>
                <a:cs typeface="Courier"/>
              </a:rPr>
              <a:t>0x3F200000] </a:t>
            </a:r>
            <a:r>
              <a:rPr lang="it-IT" sz="1800" dirty="0" smtClean="0">
                <a:latin typeface="Courier"/>
                <a:cs typeface="Courier"/>
              </a:rPr>
              <a:t>with </a:t>
            </a:r>
            <a:r>
              <a:rPr lang="en-US" sz="1800" dirty="0">
                <a:latin typeface="Courier"/>
                <a:cs typeface="Courier"/>
              </a:rPr>
              <a:t>0..0 001 000 000 000</a:t>
            </a: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1800" dirty="0">
                <a:cs typeface="Courier"/>
              </a:rPr>
              <a:t>Pin 3 is an </a:t>
            </a:r>
            <a:r>
              <a:rPr lang="en-US" sz="1800" dirty="0" smtClean="0">
                <a:cs typeface="Courier"/>
              </a:rPr>
              <a:t>output </a:t>
            </a:r>
            <a:r>
              <a:rPr lang="en-US" sz="1800" dirty="0">
                <a:cs typeface="Courier"/>
              </a:rPr>
              <a:t>pin now</a:t>
            </a: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CA" dirty="0" smtClean="0"/>
              <a:t>Example – Setting pin 3 bits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1371600" y="2667000"/>
            <a:ext cx="5329688" cy="369332"/>
            <a:chOff x="3280912" y="3288268"/>
            <a:chExt cx="5329688" cy="369332"/>
          </a:xfrm>
        </p:grpSpPr>
        <p:sp>
          <p:nvSpPr>
            <p:cNvPr id="10" name="Rectangle 9"/>
            <p:cNvSpPr/>
            <p:nvPr/>
          </p:nvSpPr>
          <p:spPr>
            <a:xfrm>
              <a:off x="5580706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75906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71106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60597" y="3352800"/>
              <a:ext cx="742762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0..0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80912" y="3288268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F0"/>
                  </a:solidFill>
                </a:rPr>
                <a:t>1&lt;&lt;9=</a:t>
              </a:r>
              <a:endParaRPr lang="en-US" b="1" dirty="0">
                <a:solidFill>
                  <a:srgbClr val="00B0F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95861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91061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86261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914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866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7818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058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0010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96200" y="3352800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752600" y="2057400"/>
            <a:ext cx="4948688" cy="369332"/>
            <a:chOff x="3661912" y="2723933"/>
            <a:chExt cx="4948688" cy="369332"/>
          </a:xfrm>
        </p:grpSpPr>
        <p:sp>
          <p:nvSpPr>
            <p:cNvPr id="5" name="Rectangle 4"/>
            <p:cNvSpPr/>
            <p:nvPr/>
          </p:nvSpPr>
          <p:spPr>
            <a:xfrm>
              <a:off x="55626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578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530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2491" y="2786957"/>
              <a:ext cx="742762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0..0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912" y="272393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</a:rPr>
                <a:t>1</a:t>
              </a:r>
              <a:r>
                <a:rPr lang="en-US" b="1" dirty="0" smtClean="0">
                  <a:solidFill>
                    <a:srgbClr val="92D050"/>
                  </a:solidFill>
                </a:rPr>
                <a:t>=</a:t>
              </a:r>
              <a:endParaRPr 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674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722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4770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818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866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3914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6962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0010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05800" y="2786957"/>
              <a:ext cx="304800" cy="3048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752600" y="3352800"/>
            <a:ext cx="4948688" cy="628610"/>
            <a:chOff x="3680018" y="1905000"/>
            <a:chExt cx="4948688" cy="628610"/>
          </a:xfrm>
        </p:grpSpPr>
        <p:sp>
          <p:nvSpPr>
            <p:cNvPr id="53" name="Rectangle 52"/>
            <p:cNvSpPr/>
            <p:nvPr/>
          </p:nvSpPr>
          <p:spPr>
            <a:xfrm>
              <a:off x="55807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2759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9711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260597" y="2227302"/>
              <a:ext cx="742762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  <a:r>
                <a:rPr lang="en-US" b="1" dirty="0" smtClean="0">
                  <a:solidFill>
                    <a:schemeClr val="tx1"/>
                  </a:solidFill>
                </a:rPr>
                <a:t>..?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80018" y="216427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8855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90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95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999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047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4095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14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019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3239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848600" y="1905000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0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98674" y="1905000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1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982345" y="190500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2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39941" y="1905000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</a:t>
              </a:r>
              <a:r>
                <a:rPr lang="en-US" dirty="0" smtClean="0">
                  <a:solidFill>
                    <a:srgbClr val="FF0000"/>
                  </a:solidFill>
                </a:rPr>
                <a:t>in 3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747392" y="4085272"/>
            <a:ext cx="4948688" cy="369332"/>
            <a:chOff x="3656704" y="4681519"/>
            <a:chExt cx="4948688" cy="369332"/>
          </a:xfrm>
        </p:grpSpPr>
        <p:sp>
          <p:nvSpPr>
            <p:cNvPr id="71" name="Rectangle 70"/>
            <p:cNvSpPr/>
            <p:nvPr/>
          </p:nvSpPr>
          <p:spPr>
            <a:xfrm>
              <a:off x="5575498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270698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965898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255389" y="4746051"/>
              <a:ext cx="742762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0..0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656704" y="46815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dirty="0">
                <a:solidFill>
                  <a:srgbClr val="00B0F0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90653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185853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881053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3861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0813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765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3005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9957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90992" y="4746051"/>
              <a:ext cx="304800" cy="3048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88" name="Down Arrow 87"/>
          <p:cNvSpPr/>
          <p:nvPr/>
        </p:nvSpPr>
        <p:spPr>
          <a:xfrm>
            <a:off x="2815088" y="4557235"/>
            <a:ext cx="3450336" cy="68664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875896" y="5346509"/>
            <a:ext cx="5825392" cy="628610"/>
            <a:chOff x="2803314" y="1905000"/>
            <a:chExt cx="5825392" cy="628610"/>
          </a:xfrm>
        </p:grpSpPr>
        <p:sp>
          <p:nvSpPr>
            <p:cNvPr id="90" name="Rectangle 89"/>
            <p:cNvSpPr/>
            <p:nvPr/>
          </p:nvSpPr>
          <p:spPr>
            <a:xfrm>
              <a:off x="55807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2759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711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260597" y="2227302"/>
              <a:ext cx="742762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  <a:r>
                <a:rPr lang="en-US" b="1" dirty="0" smtClean="0">
                  <a:solidFill>
                    <a:schemeClr val="tx1"/>
                  </a:solidFill>
                </a:rPr>
                <a:t>..?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803314" y="2164278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GPFSEL0=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8855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90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95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7999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1047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4095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714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19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3239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848600" y="1905000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0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98674" y="1905000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1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982345" y="190500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2</a:t>
              </a:r>
              <a:endParaRPr 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39941" y="1905000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</a:t>
              </a:r>
              <a:r>
                <a:rPr lang="en-US" dirty="0" smtClean="0">
                  <a:solidFill>
                    <a:srgbClr val="FF0000"/>
                  </a:solidFill>
                </a:rPr>
                <a:t>in 3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75896" y="1164430"/>
            <a:ext cx="5852507" cy="628610"/>
            <a:chOff x="2776199" y="1905000"/>
            <a:chExt cx="5852507" cy="628610"/>
          </a:xfrm>
        </p:grpSpPr>
        <p:sp>
          <p:nvSpPr>
            <p:cNvPr id="109" name="Rectangle 108"/>
            <p:cNvSpPr/>
            <p:nvPr/>
          </p:nvSpPr>
          <p:spPr>
            <a:xfrm>
              <a:off x="55807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2759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971106" y="2227302"/>
              <a:ext cx="3048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260597" y="2227302"/>
              <a:ext cx="742762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  <a:r>
                <a:rPr lang="en-US" b="1" dirty="0" smtClean="0">
                  <a:solidFill>
                    <a:schemeClr val="tx1"/>
                  </a:solidFill>
                </a:rPr>
                <a:t>..?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76199" y="2164278"/>
              <a:ext cx="1486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GPFSEL0=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8855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190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495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7999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1047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409506" y="2227302"/>
              <a:ext cx="3048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?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7143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0191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8323906" y="2227302"/>
              <a:ext cx="304800" cy="304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848600" y="1905000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0</a:t>
              </a:r>
              <a:endParaRPr 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98674" y="1905000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1</a:t>
              </a:r>
              <a:endParaRPr lang="en-US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982345" y="190500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2</a:t>
              </a:r>
              <a:endParaRPr 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039941" y="1905000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</a:t>
              </a:r>
              <a:r>
                <a:rPr lang="en-US" dirty="0" smtClean="0">
                  <a:solidFill>
                    <a:srgbClr val="FF0000"/>
                  </a:solidFill>
                </a:rPr>
                <a:t>in 3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2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bits for pin 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3465576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it-IT" sz="1800" dirty="0">
                <a:latin typeface="Courier"/>
                <a:cs typeface="Courier"/>
              </a:rPr>
              <a:t>#define GPIO_BASE   </a:t>
            </a:r>
            <a:r>
              <a:rPr lang="it-IT" sz="1800" dirty="0" smtClean="0">
                <a:latin typeface="Courier"/>
                <a:cs typeface="Courier"/>
              </a:rPr>
              <a:t>0x3F200000 // Address for GPIOFSEL0</a:t>
            </a:r>
            <a:endParaRPr lang="it-IT" sz="1800" dirty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unsigned </a:t>
            </a:r>
            <a:r>
              <a:rPr lang="en-US" sz="1800" dirty="0">
                <a:latin typeface="Courier"/>
                <a:cs typeface="Courier"/>
              </a:rPr>
              <a:t>*</a:t>
            </a:r>
            <a:r>
              <a:rPr lang="en-US" sz="1800" dirty="0" err="1">
                <a:latin typeface="Courier"/>
                <a:cs typeface="Courier"/>
              </a:rPr>
              <a:t>gpio</a:t>
            </a:r>
            <a:r>
              <a:rPr lang="en-US" sz="1800" dirty="0">
                <a:latin typeface="Courier"/>
                <a:cs typeface="Courier"/>
              </a:rPr>
              <a:t> = (unsigned*)GPIO_BASE;   </a:t>
            </a:r>
            <a:r>
              <a:rPr lang="en-US" sz="1800" dirty="0" smtClean="0">
                <a:latin typeface="Courier"/>
                <a:cs typeface="Courier"/>
              </a:rPr>
              <a:t>// </a:t>
            </a:r>
            <a:r>
              <a:rPr lang="en-US" sz="1800" dirty="0">
                <a:latin typeface="Courier"/>
                <a:cs typeface="Courier"/>
              </a:rPr>
              <a:t>GPIO base</a:t>
            </a: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1800" dirty="0" smtClean="0">
                <a:latin typeface="Courier"/>
                <a:cs typeface="Courier"/>
              </a:rPr>
              <a:t>#</a:t>
            </a:r>
            <a:r>
              <a:rPr lang="en-US" sz="1800" dirty="0">
                <a:latin typeface="Courier"/>
                <a:cs typeface="Courier"/>
              </a:rPr>
              <a:t>define </a:t>
            </a:r>
            <a:r>
              <a:rPr lang="en-US" sz="1800" dirty="0" smtClean="0">
                <a:latin typeface="Courier"/>
                <a:cs typeface="Courier"/>
              </a:rPr>
              <a:t>OUT_GPIO(p) </a:t>
            </a:r>
            <a:r>
              <a:rPr lang="en-US" sz="1800" dirty="0">
                <a:latin typeface="Courier"/>
                <a:cs typeface="Courier"/>
              </a:rPr>
              <a:t>*(</a:t>
            </a:r>
            <a:r>
              <a:rPr lang="en-US" sz="1800" dirty="0" err="1">
                <a:latin typeface="Courier"/>
                <a:cs typeface="Courier"/>
              </a:rPr>
              <a:t>gpio</a:t>
            </a:r>
            <a:r>
              <a:rPr lang="en-US" sz="1800" dirty="0" smtClean="0">
                <a:latin typeface="Courier"/>
                <a:cs typeface="Courier"/>
              </a:rPr>
              <a:t>+((p)/</a:t>
            </a:r>
            <a:r>
              <a:rPr lang="en-US" sz="1800" dirty="0">
                <a:latin typeface="Courier"/>
                <a:cs typeface="Courier"/>
              </a:rPr>
              <a:t>10)) |= (1</a:t>
            </a:r>
            <a:r>
              <a:rPr lang="en-US" sz="1800" dirty="0" smtClean="0">
                <a:latin typeface="Courier"/>
                <a:cs typeface="Courier"/>
              </a:rPr>
              <a:t>&lt;&lt;(((p)%</a:t>
            </a:r>
            <a:r>
              <a:rPr lang="en-US" sz="1800" dirty="0">
                <a:latin typeface="Courier"/>
                <a:cs typeface="Courier"/>
              </a:rPr>
              <a:t>10)*3))</a:t>
            </a:r>
          </a:p>
          <a:p>
            <a:pPr marL="109728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8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Writing Pins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Performing I/O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Once a pin function is set, then pin can be used for I/O</a:t>
            </a:r>
          </a:p>
          <a:p>
            <a:r>
              <a:rPr lang="en-CA" dirty="0" smtClean="0"/>
              <a:t>To write to a pin, use GPSET{0,1} or GPCLR{0,1}</a:t>
            </a:r>
          </a:p>
          <a:p>
            <a:r>
              <a:rPr lang="en-CA" dirty="0" smtClean="0"/>
              <a:t>To read from a pin, use GPLEV{0,1}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6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98086" y="6412468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</a:t>
            </a:r>
            <a:r>
              <a:rPr lang="en-US" dirty="0"/>
              <a:t>BCM2835 ARM Peripherals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0714" t="15373" r="27143" b="8209"/>
          <a:stretch>
            <a:fillRect/>
          </a:stretch>
        </p:blipFill>
        <p:spPr bwMode="auto">
          <a:xfrm>
            <a:off x="762000" y="762000"/>
            <a:ext cx="74580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06687" y="4191000"/>
            <a:ext cx="858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0070C0"/>
                </a:solidFill>
              </a:rPr>
              <a:t>Dividing a pin# by 32 determines which register must be used</a:t>
            </a:r>
            <a:endParaRPr lang="en-CA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9848"/>
          </a:xfrm>
        </p:spPr>
        <p:txBody>
          <a:bodyPr/>
          <a:lstStyle/>
          <a:p>
            <a:r>
              <a:rPr lang="en-US" dirty="0" smtClean="0"/>
              <a:t>GPSET0 register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292" name="Group 291"/>
          <p:cNvGrpSpPr/>
          <p:nvPr/>
        </p:nvGrpSpPr>
        <p:grpSpPr>
          <a:xfrm>
            <a:off x="2102537" y="1295400"/>
            <a:ext cx="1371600" cy="4724400"/>
            <a:chOff x="381000" y="1295400"/>
            <a:chExt cx="1371600" cy="4724400"/>
          </a:xfrm>
        </p:grpSpPr>
        <p:grpSp>
          <p:nvGrpSpPr>
            <p:cNvPr id="272" name="Group 271"/>
            <p:cNvGrpSpPr/>
            <p:nvPr/>
          </p:nvGrpSpPr>
          <p:grpSpPr>
            <a:xfrm>
              <a:off x="645796" y="1965434"/>
              <a:ext cx="519582" cy="396766"/>
              <a:chOff x="283498" y="1660634"/>
              <a:chExt cx="519582" cy="39676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83498" y="1684981"/>
                <a:ext cx="311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645796" y="2362200"/>
              <a:ext cx="519582" cy="396766"/>
              <a:chOff x="283498" y="1660634"/>
              <a:chExt cx="519582" cy="396766"/>
            </a:xfrm>
          </p:grpSpPr>
          <p:sp>
            <p:nvSpPr>
              <p:cNvPr id="274" name="Rectangle 27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283498" y="1684981"/>
                <a:ext cx="2728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645796" y="2743200"/>
              <a:ext cx="519582" cy="396766"/>
              <a:chOff x="283498" y="1660634"/>
              <a:chExt cx="519582" cy="396766"/>
            </a:xfrm>
          </p:grpSpPr>
          <p:sp>
            <p:nvSpPr>
              <p:cNvPr id="277" name="Rectangle 276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</a:t>
                </a:r>
                <a:endParaRPr lang="en-US" sz="1600" dirty="0"/>
              </a:p>
            </p:txBody>
          </p:sp>
        </p:grpSp>
        <p:grpSp>
          <p:nvGrpSpPr>
            <p:cNvPr id="279" name="Group 278"/>
            <p:cNvGrpSpPr/>
            <p:nvPr/>
          </p:nvGrpSpPr>
          <p:grpSpPr>
            <a:xfrm>
              <a:off x="645796" y="3139966"/>
              <a:ext cx="519582" cy="396766"/>
              <a:chOff x="283498" y="1660634"/>
              <a:chExt cx="519582" cy="396766"/>
            </a:xfrm>
          </p:grpSpPr>
          <p:sp>
            <p:nvSpPr>
              <p:cNvPr id="280" name="Rectangle 279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283498" y="16849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</p:grpSp>
        <p:grpSp>
          <p:nvGrpSpPr>
            <p:cNvPr id="282" name="Group 281"/>
            <p:cNvGrpSpPr/>
            <p:nvPr/>
          </p:nvGrpSpPr>
          <p:grpSpPr>
            <a:xfrm>
              <a:off x="646308" y="3514253"/>
              <a:ext cx="519582" cy="396766"/>
              <a:chOff x="283498" y="1660634"/>
              <a:chExt cx="519582" cy="396766"/>
            </a:xfrm>
          </p:grpSpPr>
          <p:sp>
            <p:nvSpPr>
              <p:cNvPr id="283" name="Rectangle 282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4</a:t>
                </a:r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646308" y="3911019"/>
              <a:ext cx="519582" cy="396766"/>
              <a:chOff x="283498" y="1660634"/>
              <a:chExt cx="519582" cy="396766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283498" y="1684981"/>
                <a:ext cx="293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5</a:t>
                </a:r>
                <a:endParaRPr lang="en-US" sz="1600" dirty="0"/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91990" y="5165834"/>
              <a:ext cx="573900" cy="396766"/>
              <a:chOff x="229180" y="1660634"/>
              <a:chExt cx="573900" cy="396766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229180" y="1684981"/>
                <a:ext cx="386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31</a:t>
                </a:r>
                <a:endParaRPr lang="en-US" sz="1600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820590" y="44143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1000" y="1676400"/>
              <a:ext cx="1371600" cy="434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533400" y="1295400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GPSET0</a:t>
              </a:r>
              <a:endParaRPr lang="en-US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4159937" y="1295400"/>
            <a:ext cx="1371600" cy="4724400"/>
            <a:chOff x="381000" y="1295400"/>
            <a:chExt cx="1371600" cy="4724400"/>
          </a:xfrm>
        </p:grpSpPr>
        <p:grpSp>
          <p:nvGrpSpPr>
            <p:cNvPr id="294" name="Group 293"/>
            <p:cNvGrpSpPr/>
            <p:nvPr/>
          </p:nvGrpSpPr>
          <p:grpSpPr>
            <a:xfrm>
              <a:off x="645796" y="1965434"/>
              <a:ext cx="519582" cy="396766"/>
              <a:chOff x="283498" y="1660634"/>
              <a:chExt cx="519582" cy="396766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7" name="TextBox 316"/>
              <p:cNvSpPr txBox="1"/>
              <p:nvPr/>
            </p:nvSpPr>
            <p:spPr>
              <a:xfrm>
                <a:off x="283498" y="1684981"/>
                <a:ext cx="311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295" name="Group 294"/>
            <p:cNvGrpSpPr/>
            <p:nvPr/>
          </p:nvGrpSpPr>
          <p:grpSpPr>
            <a:xfrm>
              <a:off x="645796" y="2362200"/>
              <a:ext cx="519582" cy="396766"/>
              <a:chOff x="283498" y="1660634"/>
              <a:chExt cx="519582" cy="396766"/>
            </a:xfrm>
          </p:grpSpPr>
          <p:sp>
            <p:nvSpPr>
              <p:cNvPr id="314" name="Rectangle 31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283498" y="1684981"/>
                <a:ext cx="2728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45796" y="2743200"/>
              <a:ext cx="519582" cy="396766"/>
              <a:chOff x="283498" y="1660634"/>
              <a:chExt cx="519582" cy="3967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</a:t>
                </a:r>
                <a:endParaRPr lang="en-US" sz="1600" dirty="0"/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645796" y="3139966"/>
              <a:ext cx="519582" cy="396766"/>
              <a:chOff x="283498" y="1660634"/>
              <a:chExt cx="519582" cy="3967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1" name="TextBox 310"/>
              <p:cNvSpPr txBox="1"/>
              <p:nvPr/>
            </p:nvSpPr>
            <p:spPr>
              <a:xfrm>
                <a:off x="283498" y="16849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646308" y="3514253"/>
              <a:ext cx="519582" cy="396766"/>
              <a:chOff x="283498" y="1660634"/>
              <a:chExt cx="519582" cy="396766"/>
            </a:xfrm>
          </p:grpSpPr>
          <p:sp>
            <p:nvSpPr>
              <p:cNvPr id="308" name="Rectangle 307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4</a:t>
                </a:r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>
              <a:off x="646308" y="3911019"/>
              <a:ext cx="519582" cy="396766"/>
              <a:chOff x="283498" y="1660634"/>
              <a:chExt cx="519582" cy="396766"/>
            </a:xfrm>
          </p:grpSpPr>
          <p:sp>
            <p:nvSpPr>
              <p:cNvPr id="306" name="Rectangle 30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>
                <a:off x="283498" y="1684981"/>
                <a:ext cx="293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5</a:t>
                </a:r>
                <a:endParaRPr lang="en-US" sz="1600" dirty="0"/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591990" y="5165834"/>
              <a:ext cx="573900" cy="396766"/>
              <a:chOff x="229180" y="1660634"/>
              <a:chExt cx="573900" cy="396766"/>
            </a:xfrm>
          </p:grpSpPr>
          <p:sp>
            <p:nvSpPr>
              <p:cNvPr id="304" name="Rectangle 30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>
                <a:off x="229180" y="1684981"/>
                <a:ext cx="386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31</a:t>
                </a:r>
                <a:endParaRPr lang="en-US" sz="1600" dirty="0"/>
              </a:p>
            </p:txBody>
          </p:sp>
        </p:grpSp>
        <p:sp>
          <p:nvSpPr>
            <p:cNvPr id="301" name="TextBox 300"/>
            <p:cNvSpPr txBox="1"/>
            <p:nvPr/>
          </p:nvSpPr>
          <p:spPr>
            <a:xfrm>
              <a:off x="820590" y="44143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381000" y="1676400"/>
              <a:ext cx="1371600" cy="434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533400" y="1295400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GPSET0</a:t>
              </a:r>
              <a:endParaRPr lang="en-US" dirty="0"/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4953000" y="1992868"/>
            <a:ext cx="2057400" cy="369332"/>
            <a:chOff x="3231463" y="1992868"/>
            <a:chExt cx="2057400" cy="369332"/>
          </a:xfrm>
        </p:grpSpPr>
        <p:cxnSp>
          <p:nvCxnSpPr>
            <p:cNvPr id="319" name="Straight Arrow Connector 318"/>
            <p:cNvCxnSpPr/>
            <p:nvPr/>
          </p:nvCxnSpPr>
          <p:spPr>
            <a:xfrm flipV="1">
              <a:off x="3231463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/>
            <p:cNvSpPr txBox="1"/>
            <p:nvPr/>
          </p:nvSpPr>
          <p:spPr>
            <a:xfrm>
              <a:off x="4572000" y="19928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0</a:t>
              </a:r>
              <a:endParaRPr lang="en-US" dirty="0"/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944315" y="2390568"/>
            <a:ext cx="2024407" cy="369332"/>
            <a:chOff x="3222778" y="1992868"/>
            <a:chExt cx="2024407" cy="369332"/>
          </a:xfrm>
        </p:grpSpPr>
        <p:cxnSp>
          <p:nvCxnSpPr>
            <p:cNvPr id="323" name="Straight Arrow Connector 322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extBox 323"/>
            <p:cNvSpPr txBox="1"/>
            <p:nvPr/>
          </p:nvSpPr>
          <p:spPr>
            <a:xfrm>
              <a:off x="4572000" y="199286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1</a:t>
              </a:r>
              <a:endParaRPr lang="en-US" dirty="0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4944315" y="2807509"/>
            <a:ext cx="2053261" cy="369332"/>
            <a:chOff x="3222778" y="1992868"/>
            <a:chExt cx="2053261" cy="369332"/>
          </a:xfrm>
        </p:grpSpPr>
        <p:cxnSp>
          <p:nvCxnSpPr>
            <p:cNvPr id="327" name="Straight Arrow Connector 326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/>
            <p:cNvSpPr txBox="1"/>
            <p:nvPr/>
          </p:nvSpPr>
          <p:spPr>
            <a:xfrm>
              <a:off x="4572000" y="1992868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2</a:t>
              </a:r>
              <a:endParaRPr lang="en-US" dirty="0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944315" y="3974790"/>
            <a:ext cx="2046849" cy="369332"/>
            <a:chOff x="3222778" y="1992868"/>
            <a:chExt cx="2046849" cy="369332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330"/>
            <p:cNvSpPr txBox="1"/>
            <p:nvPr/>
          </p:nvSpPr>
          <p:spPr>
            <a:xfrm>
              <a:off x="4572000" y="199286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5</a:t>
              </a:r>
              <a:endParaRPr lang="en-US" dirty="0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950727" y="5232300"/>
            <a:ext cx="2151045" cy="369332"/>
            <a:chOff x="3222778" y="1992868"/>
            <a:chExt cx="2151045" cy="369332"/>
          </a:xfrm>
        </p:grpSpPr>
        <p:cxnSp>
          <p:nvCxnSpPr>
            <p:cNvPr id="333" name="Straight Arrow Connector 332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3"/>
            <p:cNvSpPr txBox="1"/>
            <p:nvPr/>
          </p:nvSpPr>
          <p:spPr>
            <a:xfrm>
              <a:off x="4572000" y="1992868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31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264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9848"/>
          </a:xfrm>
        </p:spPr>
        <p:txBody>
          <a:bodyPr/>
          <a:lstStyle/>
          <a:p>
            <a:r>
              <a:rPr lang="en-US" dirty="0" smtClean="0"/>
              <a:t>GPSET1 register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292" name="Group 291"/>
          <p:cNvGrpSpPr/>
          <p:nvPr/>
        </p:nvGrpSpPr>
        <p:grpSpPr>
          <a:xfrm>
            <a:off x="2102537" y="1295400"/>
            <a:ext cx="1371600" cy="4724400"/>
            <a:chOff x="381000" y="1295400"/>
            <a:chExt cx="1371600" cy="4724400"/>
          </a:xfrm>
        </p:grpSpPr>
        <p:grpSp>
          <p:nvGrpSpPr>
            <p:cNvPr id="272" name="Group 271"/>
            <p:cNvGrpSpPr/>
            <p:nvPr/>
          </p:nvGrpSpPr>
          <p:grpSpPr>
            <a:xfrm>
              <a:off x="645796" y="1965434"/>
              <a:ext cx="519582" cy="396766"/>
              <a:chOff x="283498" y="1660634"/>
              <a:chExt cx="519582" cy="39676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83498" y="1684981"/>
                <a:ext cx="311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645796" y="2362200"/>
              <a:ext cx="519582" cy="396766"/>
              <a:chOff x="283498" y="1660634"/>
              <a:chExt cx="519582" cy="396766"/>
            </a:xfrm>
          </p:grpSpPr>
          <p:sp>
            <p:nvSpPr>
              <p:cNvPr id="274" name="Rectangle 27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283498" y="1684981"/>
                <a:ext cx="2728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645796" y="2743200"/>
              <a:ext cx="519582" cy="396766"/>
              <a:chOff x="283498" y="1660634"/>
              <a:chExt cx="519582" cy="396766"/>
            </a:xfrm>
          </p:grpSpPr>
          <p:sp>
            <p:nvSpPr>
              <p:cNvPr id="277" name="Rectangle 276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</a:t>
                </a:r>
                <a:endParaRPr lang="en-US" sz="1600" dirty="0"/>
              </a:p>
            </p:txBody>
          </p:sp>
        </p:grpSp>
        <p:grpSp>
          <p:nvGrpSpPr>
            <p:cNvPr id="279" name="Group 278"/>
            <p:cNvGrpSpPr/>
            <p:nvPr/>
          </p:nvGrpSpPr>
          <p:grpSpPr>
            <a:xfrm>
              <a:off x="645796" y="3139966"/>
              <a:ext cx="519582" cy="396766"/>
              <a:chOff x="283498" y="1660634"/>
              <a:chExt cx="519582" cy="396766"/>
            </a:xfrm>
          </p:grpSpPr>
          <p:sp>
            <p:nvSpPr>
              <p:cNvPr id="280" name="Rectangle 279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283498" y="16849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</p:grpSp>
        <p:grpSp>
          <p:nvGrpSpPr>
            <p:cNvPr id="282" name="Group 281"/>
            <p:cNvGrpSpPr/>
            <p:nvPr/>
          </p:nvGrpSpPr>
          <p:grpSpPr>
            <a:xfrm>
              <a:off x="646308" y="3514253"/>
              <a:ext cx="519582" cy="396766"/>
              <a:chOff x="283498" y="1660634"/>
              <a:chExt cx="519582" cy="396766"/>
            </a:xfrm>
          </p:grpSpPr>
          <p:sp>
            <p:nvSpPr>
              <p:cNvPr id="283" name="Rectangle 282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4</a:t>
                </a:r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646308" y="3911019"/>
              <a:ext cx="519582" cy="396766"/>
              <a:chOff x="283498" y="1660634"/>
              <a:chExt cx="519582" cy="396766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283498" y="1684981"/>
                <a:ext cx="293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5</a:t>
                </a:r>
                <a:endParaRPr lang="en-US" sz="1600" dirty="0"/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91990" y="5165834"/>
              <a:ext cx="573900" cy="396766"/>
              <a:chOff x="229180" y="1660634"/>
              <a:chExt cx="573900" cy="396766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229180" y="1684981"/>
                <a:ext cx="386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31</a:t>
                </a:r>
                <a:endParaRPr lang="en-US" sz="1600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820590" y="44143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1000" y="1676400"/>
              <a:ext cx="1371600" cy="434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533400" y="1295400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GPSET1</a:t>
              </a:r>
              <a:endParaRPr lang="en-US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4159937" y="1295400"/>
            <a:ext cx="1371600" cy="4724400"/>
            <a:chOff x="381000" y="1295400"/>
            <a:chExt cx="1371600" cy="4724400"/>
          </a:xfrm>
        </p:grpSpPr>
        <p:grpSp>
          <p:nvGrpSpPr>
            <p:cNvPr id="294" name="Group 293"/>
            <p:cNvGrpSpPr/>
            <p:nvPr/>
          </p:nvGrpSpPr>
          <p:grpSpPr>
            <a:xfrm>
              <a:off x="645796" y="1965434"/>
              <a:ext cx="519582" cy="396766"/>
              <a:chOff x="283498" y="1660634"/>
              <a:chExt cx="519582" cy="396766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7" name="TextBox 316"/>
              <p:cNvSpPr txBox="1"/>
              <p:nvPr/>
            </p:nvSpPr>
            <p:spPr>
              <a:xfrm>
                <a:off x="283498" y="1684981"/>
                <a:ext cx="311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295" name="Group 294"/>
            <p:cNvGrpSpPr/>
            <p:nvPr/>
          </p:nvGrpSpPr>
          <p:grpSpPr>
            <a:xfrm>
              <a:off x="645796" y="2362200"/>
              <a:ext cx="519582" cy="396766"/>
              <a:chOff x="283498" y="1660634"/>
              <a:chExt cx="519582" cy="396766"/>
            </a:xfrm>
          </p:grpSpPr>
          <p:sp>
            <p:nvSpPr>
              <p:cNvPr id="314" name="Rectangle 31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283498" y="1684981"/>
                <a:ext cx="2728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45796" y="2743200"/>
              <a:ext cx="519582" cy="396766"/>
              <a:chOff x="283498" y="1660634"/>
              <a:chExt cx="519582" cy="3967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</a:t>
                </a:r>
                <a:endParaRPr lang="en-US" sz="1600" dirty="0"/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645796" y="3139966"/>
              <a:ext cx="519582" cy="396766"/>
              <a:chOff x="283498" y="1660634"/>
              <a:chExt cx="519582" cy="3967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1" name="TextBox 310"/>
              <p:cNvSpPr txBox="1"/>
              <p:nvPr/>
            </p:nvSpPr>
            <p:spPr>
              <a:xfrm>
                <a:off x="283498" y="16849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646308" y="3514253"/>
              <a:ext cx="519582" cy="396766"/>
              <a:chOff x="283498" y="1660634"/>
              <a:chExt cx="519582" cy="396766"/>
            </a:xfrm>
          </p:grpSpPr>
          <p:sp>
            <p:nvSpPr>
              <p:cNvPr id="308" name="Rectangle 307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4</a:t>
                </a:r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>
              <a:off x="646308" y="3911019"/>
              <a:ext cx="519582" cy="396766"/>
              <a:chOff x="283498" y="1660634"/>
              <a:chExt cx="519582" cy="396766"/>
            </a:xfrm>
          </p:grpSpPr>
          <p:sp>
            <p:nvSpPr>
              <p:cNvPr id="306" name="Rectangle 30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>
                <a:off x="283498" y="1684981"/>
                <a:ext cx="293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5</a:t>
                </a:r>
                <a:endParaRPr lang="en-US" sz="1600" dirty="0"/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511700" y="5165834"/>
              <a:ext cx="1108975" cy="826807"/>
              <a:chOff x="148890" y="1660634"/>
              <a:chExt cx="1108975" cy="826807"/>
            </a:xfrm>
          </p:grpSpPr>
          <p:sp>
            <p:nvSpPr>
              <p:cNvPr id="304" name="Rectangle 30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>
                <a:off x="229180" y="1684981"/>
                <a:ext cx="3882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2</a:t>
                </a:r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48890" y="2090675"/>
                <a:ext cx="238229" cy="39676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74995" y="2090675"/>
                <a:ext cx="238229" cy="39676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19636" y="2090675"/>
                <a:ext cx="238229" cy="39676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301" name="TextBox 300"/>
            <p:cNvSpPr txBox="1"/>
            <p:nvPr/>
          </p:nvSpPr>
          <p:spPr>
            <a:xfrm>
              <a:off x="820590" y="44143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381000" y="1676400"/>
              <a:ext cx="1371600" cy="434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533400" y="1295400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GPSET1</a:t>
              </a:r>
              <a:endParaRPr lang="en-US" dirty="0"/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4953000" y="1992868"/>
            <a:ext cx="2171214" cy="369332"/>
            <a:chOff x="3231463" y="1992868"/>
            <a:chExt cx="2171214" cy="369332"/>
          </a:xfrm>
        </p:grpSpPr>
        <p:cxnSp>
          <p:nvCxnSpPr>
            <p:cNvPr id="319" name="Straight Arrow Connector 318"/>
            <p:cNvCxnSpPr/>
            <p:nvPr/>
          </p:nvCxnSpPr>
          <p:spPr>
            <a:xfrm flipV="1">
              <a:off x="3231463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/>
            <p:cNvSpPr txBox="1"/>
            <p:nvPr/>
          </p:nvSpPr>
          <p:spPr>
            <a:xfrm>
              <a:off x="4572000" y="199286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32</a:t>
              </a:r>
              <a:endParaRPr lang="en-US" dirty="0"/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944315" y="2390568"/>
            <a:ext cx="2178295" cy="369332"/>
            <a:chOff x="3222778" y="1992868"/>
            <a:chExt cx="2178295" cy="369332"/>
          </a:xfrm>
        </p:grpSpPr>
        <p:cxnSp>
          <p:nvCxnSpPr>
            <p:cNvPr id="323" name="Straight Arrow Connector 322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extBox 323"/>
            <p:cNvSpPr txBox="1"/>
            <p:nvPr/>
          </p:nvSpPr>
          <p:spPr>
            <a:xfrm>
              <a:off x="4572000" y="1992868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33</a:t>
              </a:r>
              <a:endParaRPr lang="en-US" dirty="0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4944315" y="2807509"/>
            <a:ext cx="2181501" cy="369332"/>
            <a:chOff x="3222778" y="1992868"/>
            <a:chExt cx="2181501" cy="369332"/>
          </a:xfrm>
        </p:grpSpPr>
        <p:cxnSp>
          <p:nvCxnSpPr>
            <p:cNvPr id="327" name="Straight Arrow Connector 326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/>
            <p:cNvSpPr txBox="1"/>
            <p:nvPr/>
          </p:nvSpPr>
          <p:spPr>
            <a:xfrm>
              <a:off x="4572000" y="1992868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34</a:t>
              </a:r>
              <a:endParaRPr lang="en-US" dirty="0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944315" y="3974790"/>
            <a:ext cx="2167075" cy="369332"/>
            <a:chOff x="3222778" y="1992868"/>
            <a:chExt cx="2167075" cy="369332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330"/>
            <p:cNvSpPr txBox="1"/>
            <p:nvPr/>
          </p:nvSpPr>
          <p:spPr>
            <a:xfrm>
              <a:off x="4572000" y="1992868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37</a:t>
              </a:r>
              <a:endParaRPr lang="en-US" dirty="0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950727" y="5232300"/>
            <a:ext cx="2173487" cy="369332"/>
            <a:chOff x="3222778" y="1992868"/>
            <a:chExt cx="2173487" cy="369332"/>
          </a:xfrm>
        </p:grpSpPr>
        <p:cxnSp>
          <p:nvCxnSpPr>
            <p:cNvPr id="333" name="Straight Arrow Connector 332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3"/>
            <p:cNvSpPr txBox="1"/>
            <p:nvPr/>
          </p:nvSpPr>
          <p:spPr>
            <a:xfrm>
              <a:off x="4572000" y="1992868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</a:t>
              </a:r>
              <a:r>
                <a:rPr lang="en-US" smtClean="0"/>
                <a:t>in 53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404863" y="5664652"/>
            <a:ext cx="2407525" cy="369332"/>
            <a:chOff x="3222778" y="1992868"/>
            <a:chExt cx="2407525" cy="369332"/>
          </a:xfrm>
        </p:grpSpPr>
        <p:cxnSp>
          <p:nvCxnSpPr>
            <p:cNvPr id="74" name="Straight Arrow Connector 73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572000" y="1992868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reserved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468116" y="85309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Not used on the Pi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raspberrypi.org/wp-content/uploads/2011/07/7513051848_9a6ef2feb8_o-1024x6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71116"/>
            <a:ext cx="711095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GPSET0 Address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GPIO Address : </a:t>
            </a: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0x3F200000 </a:t>
            </a:r>
            <a:endParaRPr lang="en-US" dirty="0"/>
          </a:p>
          <a:p>
            <a:endParaRPr lang="en-US" dirty="0"/>
          </a:p>
          <a:p>
            <a:r>
              <a:rPr lang="en-US" dirty="0"/>
              <a:t>GPSET0 : Base + 28 = </a:t>
            </a: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0x3F20001C </a:t>
            </a:r>
          </a:p>
          <a:p>
            <a:pPr lvl="1"/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28 decimal is 0x1C</a:t>
            </a:r>
            <a:endParaRPr lang="en-CA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9848"/>
          </a:xfrm>
        </p:spPr>
        <p:txBody>
          <a:bodyPr/>
          <a:lstStyle/>
          <a:p>
            <a:r>
              <a:rPr lang="en-US" dirty="0" smtClean="0"/>
              <a:t>Setting (writing 1 to) a pin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371600" y="1803007"/>
            <a:ext cx="1676400" cy="4750193"/>
            <a:chOff x="1371600" y="1803007"/>
            <a:chExt cx="1676400" cy="4750193"/>
          </a:xfrm>
        </p:grpSpPr>
        <p:sp>
          <p:nvSpPr>
            <p:cNvPr id="4" name="Rectangle 3"/>
            <p:cNvSpPr/>
            <p:nvPr/>
          </p:nvSpPr>
          <p:spPr>
            <a:xfrm>
              <a:off x="1905000" y="2523653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71600" y="2212848"/>
              <a:ext cx="1676400" cy="4340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3282696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4038600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72395" y="5257800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0200" y="259985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79270" y="334826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52572" y="415072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4787442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52572" y="48995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91420" y="5842907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38992" y="5955033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31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6500" y="1803007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GPSET0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91000" y="1828800"/>
            <a:ext cx="1676400" cy="4750193"/>
            <a:chOff x="1371600" y="1803007"/>
            <a:chExt cx="1676400" cy="4750193"/>
          </a:xfrm>
        </p:grpSpPr>
        <p:sp>
          <p:nvSpPr>
            <p:cNvPr id="21" name="Rectangle 20"/>
            <p:cNvSpPr/>
            <p:nvPr/>
          </p:nvSpPr>
          <p:spPr>
            <a:xfrm>
              <a:off x="1905000" y="2523653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71600" y="2212848"/>
              <a:ext cx="1676400" cy="4340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05000" y="3282696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05000" y="4038600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72395" y="5257800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00200" y="259985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79270" y="334826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52572" y="415072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05000" y="4787442"/>
              <a:ext cx="609600" cy="5935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52572" y="48995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91420" y="5842907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38992" y="5955033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31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86500" y="1803007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GPSET0</a:t>
              </a:r>
              <a:endParaRPr lang="en-US" dirty="0"/>
            </a:p>
          </p:txBody>
        </p:sp>
      </p:grpSp>
      <p:cxnSp>
        <p:nvCxnSpPr>
          <p:cNvPr id="35" name="Straight Arrow Connector 34"/>
          <p:cNvCxnSpPr>
            <a:stCxn id="29" idx="3"/>
          </p:cNvCxnSpPr>
          <p:nvPr/>
        </p:nvCxnSpPr>
        <p:spPr>
          <a:xfrm>
            <a:off x="5334000" y="5110027"/>
            <a:ext cx="167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10400" y="4888468"/>
            <a:ext cx="175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1 to pin 3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34000" y="4383024"/>
            <a:ext cx="167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17190" y="4167615"/>
            <a:ext cx="175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effect on pin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Setting (Writing to) a Pin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If writing 1, then use GPSET{n}, n= 0,1</a:t>
            </a:r>
          </a:p>
          <a:p>
            <a:pPr lvl="1"/>
            <a:r>
              <a:rPr lang="en-CA" dirty="0" err="1" smtClean="0"/>
              <a:t>gpioAddr</a:t>
            </a:r>
            <a:r>
              <a:rPr lang="en-CA" dirty="0" smtClean="0"/>
              <a:t> + 28 + {4*n}</a:t>
            </a:r>
          </a:p>
          <a:p>
            <a:pPr lvl="2"/>
            <a:r>
              <a:rPr lang="en-CA" dirty="0" smtClean="0"/>
              <a:t>28 and 4*n are decimal values</a:t>
            </a:r>
          </a:p>
          <a:p>
            <a:pPr marL="411480" lvl="1" indent="0">
              <a:buNone/>
            </a:pPr>
            <a:endParaRPr lang="en-CA" dirty="0" smtClean="0"/>
          </a:p>
          <a:p>
            <a:r>
              <a:rPr lang="en-CA" dirty="0" smtClean="0"/>
              <a:t>If writing 0, use GPCLR{n}</a:t>
            </a:r>
          </a:p>
          <a:p>
            <a:pPr lvl="1"/>
            <a:r>
              <a:rPr lang="en-CA" dirty="0" smtClean="0"/>
              <a:t>A write of 0 to GPSET{n} is ignored</a:t>
            </a:r>
          </a:p>
          <a:p>
            <a:pPr lvl="1"/>
            <a:r>
              <a:rPr lang="en-CA" dirty="0" err="1"/>
              <a:t>g</a:t>
            </a:r>
            <a:r>
              <a:rPr lang="en-CA" dirty="0" err="1" smtClean="0"/>
              <a:t>pioAddr</a:t>
            </a:r>
            <a:r>
              <a:rPr lang="en-CA" dirty="0" smtClean="0"/>
              <a:t> + 40 + {4*n}</a:t>
            </a:r>
          </a:p>
          <a:p>
            <a:pPr lvl="2"/>
            <a:r>
              <a:rPr lang="en-CA" dirty="0" smtClean="0"/>
              <a:t>40 and 4*n are decimal values</a:t>
            </a:r>
          </a:p>
          <a:p>
            <a:pPr lvl="1"/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9848"/>
          </a:xfrm>
        </p:spPr>
        <p:txBody>
          <a:bodyPr/>
          <a:lstStyle/>
          <a:p>
            <a:r>
              <a:rPr lang="en-US" dirty="0" smtClean="0"/>
              <a:t>GPCLR0 register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292" name="Group 291"/>
          <p:cNvGrpSpPr/>
          <p:nvPr/>
        </p:nvGrpSpPr>
        <p:grpSpPr>
          <a:xfrm>
            <a:off x="2102537" y="1295400"/>
            <a:ext cx="1371600" cy="4724400"/>
            <a:chOff x="381000" y="1295400"/>
            <a:chExt cx="1371600" cy="4724400"/>
          </a:xfrm>
        </p:grpSpPr>
        <p:grpSp>
          <p:nvGrpSpPr>
            <p:cNvPr id="272" name="Group 271"/>
            <p:cNvGrpSpPr/>
            <p:nvPr/>
          </p:nvGrpSpPr>
          <p:grpSpPr>
            <a:xfrm>
              <a:off x="645796" y="1965434"/>
              <a:ext cx="519582" cy="396766"/>
              <a:chOff x="283498" y="1660634"/>
              <a:chExt cx="519582" cy="39676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83498" y="1684981"/>
                <a:ext cx="311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645796" y="2362200"/>
              <a:ext cx="519582" cy="396766"/>
              <a:chOff x="283498" y="1660634"/>
              <a:chExt cx="519582" cy="396766"/>
            </a:xfrm>
          </p:grpSpPr>
          <p:sp>
            <p:nvSpPr>
              <p:cNvPr id="274" name="Rectangle 27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283498" y="1684981"/>
                <a:ext cx="2728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645796" y="2743200"/>
              <a:ext cx="519582" cy="396766"/>
              <a:chOff x="283498" y="1660634"/>
              <a:chExt cx="519582" cy="396766"/>
            </a:xfrm>
          </p:grpSpPr>
          <p:sp>
            <p:nvSpPr>
              <p:cNvPr id="277" name="Rectangle 276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</a:t>
                </a:r>
                <a:endParaRPr lang="en-US" sz="1600" dirty="0"/>
              </a:p>
            </p:txBody>
          </p:sp>
        </p:grpSp>
        <p:grpSp>
          <p:nvGrpSpPr>
            <p:cNvPr id="279" name="Group 278"/>
            <p:cNvGrpSpPr/>
            <p:nvPr/>
          </p:nvGrpSpPr>
          <p:grpSpPr>
            <a:xfrm>
              <a:off x="645796" y="3139966"/>
              <a:ext cx="519582" cy="396766"/>
              <a:chOff x="283498" y="1660634"/>
              <a:chExt cx="519582" cy="396766"/>
            </a:xfrm>
          </p:grpSpPr>
          <p:sp>
            <p:nvSpPr>
              <p:cNvPr id="280" name="Rectangle 279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283498" y="16849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</p:grpSp>
        <p:grpSp>
          <p:nvGrpSpPr>
            <p:cNvPr id="282" name="Group 281"/>
            <p:cNvGrpSpPr/>
            <p:nvPr/>
          </p:nvGrpSpPr>
          <p:grpSpPr>
            <a:xfrm>
              <a:off x="646308" y="3514253"/>
              <a:ext cx="519582" cy="396766"/>
              <a:chOff x="283498" y="1660634"/>
              <a:chExt cx="519582" cy="396766"/>
            </a:xfrm>
          </p:grpSpPr>
          <p:sp>
            <p:nvSpPr>
              <p:cNvPr id="283" name="Rectangle 282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4</a:t>
                </a:r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646308" y="3911019"/>
              <a:ext cx="519582" cy="396766"/>
              <a:chOff x="283498" y="1660634"/>
              <a:chExt cx="519582" cy="396766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283498" y="1684981"/>
                <a:ext cx="293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5</a:t>
                </a:r>
                <a:endParaRPr lang="en-US" sz="1600" dirty="0"/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91990" y="5165834"/>
              <a:ext cx="573900" cy="396766"/>
              <a:chOff x="229180" y="1660634"/>
              <a:chExt cx="573900" cy="396766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229180" y="1684981"/>
                <a:ext cx="386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31</a:t>
                </a:r>
                <a:endParaRPr lang="en-US" sz="1600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820590" y="44143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1000" y="1676400"/>
              <a:ext cx="1371600" cy="434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533400" y="1295400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GPCLR0</a:t>
              </a:r>
              <a:endParaRPr lang="en-US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4159937" y="1295400"/>
            <a:ext cx="1371600" cy="4724400"/>
            <a:chOff x="381000" y="1295400"/>
            <a:chExt cx="1371600" cy="4724400"/>
          </a:xfrm>
        </p:grpSpPr>
        <p:grpSp>
          <p:nvGrpSpPr>
            <p:cNvPr id="294" name="Group 293"/>
            <p:cNvGrpSpPr/>
            <p:nvPr/>
          </p:nvGrpSpPr>
          <p:grpSpPr>
            <a:xfrm>
              <a:off x="645796" y="1965434"/>
              <a:ext cx="519582" cy="396766"/>
              <a:chOff x="283498" y="1660634"/>
              <a:chExt cx="519582" cy="396766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7" name="TextBox 316"/>
              <p:cNvSpPr txBox="1"/>
              <p:nvPr/>
            </p:nvSpPr>
            <p:spPr>
              <a:xfrm>
                <a:off x="283498" y="1684981"/>
                <a:ext cx="311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295" name="Group 294"/>
            <p:cNvGrpSpPr/>
            <p:nvPr/>
          </p:nvGrpSpPr>
          <p:grpSpPr>
            <a:xfrm>
              <a:off x="645796" y="2362200"/>
              <a:ext cx="519582" cy="396766"/>
              <a:chOff x="283498" y="1660634"/>
              <a:chExt cx="519582" cy="396766"/>
            </a:xfrm>
          </p:grpSpPr>
          <p:sp>
            <p:nvSpPr>
              <p:cNvPr id="314" name="Rectangle 31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283498" y="1684981"/>
                <a:ext cx="2728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45796" y="2743200"/>
              <a:ext cx="519582" cy="396766"/>
              <a:chOff x="283498" y="1660634"/>
              <a:chExt cx="519582" cy="3967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</a:t>
                </a:r>
                <a:endParaRPr lang="en-US" sz="1600" dirty="0"/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645796" y="3139966"/>
              <a:ext cx="519582" cy="396766"/>
              <a:chOff x="283498" y="1660634"/>
              <a:chExt cx="519582" cy="3967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1" name="TextBox 310"/>
              <p:cNvSpPr txBox="1"/>
              <p:nvPr/>
            </p:nvSpPr>
            <p:spPr>
              <a:xfrm>
                <a:off x="283498" y="16849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646308" y="3514253"/>
              <a:ext cx="519582" cy="396766"/>
              <a:chOff x="283498" y="1660634"/>
              <a:chExt cx="519582" cy="396766"/>
            </a:xfrm>
          </p:grpSpPr>
          <p:sp>
            <p:nvSpPr>
              <p:cNvPr id="308" name="Rectangle 307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4</a:t>
                </a:r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>
              <a:off x="646308" y="3911019"/>
              <a:ext cx="519582" cy="396766"/>
              <a:chOff x="283498" y="1660634"/>
              <a:chExt cx="519582" cy="396766"/>
            </a:xfrm>
          </p:grpSpPr>
          <p:sp>
            <p:nvSpPr>
              <p:cNvPr id="306" name="Rectangle 30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>
                <a:off x="283498" y="1684981"/>
                <a:ext cx="293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5</a:t>
                </a:r>
                <a:endParaRPr lang="en-US" sz="1600" dirty="0"/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591990" y="5165834"/>
              <a:ext cx="573900" cy="396766"/>
              <a:chOff x="229180" y="1660634"/>
              <a:chExt cx="573900" cy="396766"/>
            </a:xfrm>
          </p:grpSpPr>
          <p:sp>
            <p:nvSpPr>
              <p:cNvPr id="304" name="Rectangle 30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>
                <a:off x="229180" y="1684981"/>
                <a:ext cx="386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31</a:t>
                </a:r>
                <a:endParaRPr lang="en-US" sz="1600" dirty="0"/>
              </a:p>
            </p:txBody>
          </p:sp>
        </p:grpSp>
        <p:sp>
          <p:nvSpPr>
            <p:cNvPr id="301" name="TextBox 300"/>
            <p:cNvSpPr txBox="1"/>
            <p:nvPr/>
          </p:nvSpPr>
          <p:spPr>
            <a:xfrm>
              <a:off x="820590" y="44143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381000" y="1676400"/>
              <a:ext cx="1371600" cy="434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533400" y="1295400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GPCLR0</a:t>
              </a:r>
              <a:endParaRPr lang="en-US" dirty="0"/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4953000" y="1992868"/>
            <a:ext cx="2057400" cy="369332"/>
            <a:chOff x="3231463" y="1992868"/>
            <a:chExt cx="2057400" cy="369332"/>
          </a:xfrm>
        </p:grpSpPr>
        <p:cxnSp>
          <p:nvCxnSpPr>
            <p:cNvPr id="319" name="Straight Arrow Connector 318"/>
            <p:cNvCxnSpPr/>
            <p:nvPr/>
          </p:nvCxnSpPr>
          <p:spPr>
            <a:xfrm flipV="1">
              <a:off x="3231463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/>
            <p:cNvSpPr txBox="1"/>
            <p:nvPr/>
          </p:nvSpPr>
          <p:spPr>
            <a:xfrm>
              <a:off x="4572000" y="19928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0</a:t>
              </a:r>
              <a:endParaRPr lang="en-US" dirty="0"/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944315" y="2390568"/>
            <a:ext cx="2024407" cy="369332"/>
            <a:chOff x="3222778" y="1992868"/>
            <a:chExt cx="2024407" cy="369332"/>
          </a:xfrm>
        </p:grpSpPr>
        <p:cxnSp>
          <p:nvCxnSpPr>
            <p:cNvPr id="323" name="Straight Arrow Connector 322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extBox 323"/>
            <p:cNvSpPr txBox="1"/>
            <p:nvPr/>
          </p:nvSpPr>
          <p:spPr>
            <a:xfrm>
              <a:off x="4572000" y="199286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1</a:t>
              </a:r>
              <a:endParaRPr lang="en-US" dirty="0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4944315" y="2807509"/>
            <a:ext cx="2053261" cy="369332"/>
            <a:chOff x="3222778" y="1992868"/>
            <a:chExt cx="2053261" cy="369332"/>
          </a:xfrm>
        </p:grpSpPr>
        <p:cxnSp>
          <p:nvCxnSpPr>
            <p:cNvPr id="327" name="Straight Arrow Connector 326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/>
            <p:cNvSpPr txBox="1"/>
            <p:nvPr/>
          </p:nvSpPr>
          <p:spPr>
            <a:xfrm>
              <a:off x="4572000" y="1992868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2</a:t>
              </a:r>
              <a:endParaRPr lang="en-US" dirty="0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944315" y="3974790"/>
            <a:ext cx="2046849" cy="369332"/>
            <a:chOff x="3222778" y="1992868"/>
            <a:chExt cx="2046849" cy="369332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330"/>
            <p:cNvSpPr txBox="1"/>
            <p:nvPr/>
          </p:nvSpPr>
          <p:spPr>
            <a:xfrm>
              <a:off x="4572000" y="199286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5</a:t>
              </a:r>
              <a:endParaRPr lang="en-US" dirty="0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950727" y="5232300"/>
            <a:ext cx="2151045" cy="369332"/>
            <a:chOff x="3222778" y="1992868"/>
            <a:chExt cx="2151045" cy="369332"/>
          </a:xfrm>
        </p:grpSpPr>
        <p:cxnSp>
          <p:nvCxnSpPr>
            <p:cNvPr id="333" name="Straight Arrow Connector 332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3"/>
            <p:cNvSpPr txBox="1"/>
            <p:nvPr/>
          </p:nvSpPr>
          <p:spPr>
            <a:xfrm>
              <a:off x="4572000" y="1992868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31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98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9848"/>
          </a:xfrm>
        </p:spPr>
        <p:txBody>
          <a:bodyPr/>
          <a:lstStyle/>
          <a:p>
            <a:r>
              <a:rPr lang="en-US" dirty="0" smtClean="0"/>
              <a:t>Clearing (writing 0 to) a pin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371600" y="1803007"/>
            <a:ext cx="1676400" cy="4750193"/>
            <a:chOff x="1371600" y="1803007"/>
            <a:chExt cx="1676400" cy="4750193"/>
          </a:xfrm>
        </p:grpSpPr>
        <p:sp>
          <p:nvSpPr>
            <p:cNvPr id="4" name="Rectangle 3"/>
            <p:cNvSpPr/>
            <p:nvPr/>
          </p:nvSpPr>
          <p:spPr>
            <a:xfrm>
              <a:off x="1905000" y="2523653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71600" y="2212848"/>
              <a:ext cx="1676400" cy="4340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3282696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4038600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72395" y="5257800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0200" y="259985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79270" y="334826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52572" y="415072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4787442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52572" y="48995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91420" y="5842907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38992" y="5955033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31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6500" y="1803007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</a:t>
              </a:r>
              <a:r>
                <a:rPr lang="en-US" dirty="0" smtClean="0">
                  <a:solidFill>
                    <a:srgbClr val="FF0000"/>
                  </a:solidFill>
                </a:rPr>
                <a:t>CLR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91000" y="1828800"/>
            <a:ext cx="1676400" cy="4750193"/>
            <a:chOff x="1371600" y="1803007"/>
            <a:chExt cx="1676400" cy="4750193"/>
          </a:xfrm>
        </p:grpSpPr>
        <p:sp>
          <p:nvSpPr>
            <p:cNvPr id="21" name="Rectangle 20"/>
            <p:cNvSpPr/>
            <p:nvPr/>
          </p:nvSpPr>
          <p:spPr>
            <a:xfrm>
              <a:off x="1905000" y="2523653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71600" y="2212848"/>
              <a:ext cx="1676400" cy="4340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05000" y="3282696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05000" y="4038600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72395" y="5257800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00200" y="259985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79270" y="334826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52572" y="415072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05000" y="4787442"/>
              <a:ext cx="609600" cy="5935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52572" y="48995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91420" y="5842907"/>
              <a:ext cx="609600" cy="5935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38992" y="5955033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31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86500" y="1803007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</a:t>
              </a:r>
              <a:r>
                <a:rPr lang="en-US" dirty="0" smtClean="0">
                  <a:solidFill>
                    <a:srgbClr val="FF0000"/>
                  </a:solidFill>
                </a:rPr>
                <a:t>CLR</a:t>
              </a:r>
              <a:r>
                <a:rPr lang="en-US" dirty="0" smtClean="0"/>
                <a:t>0</a:t>
              </a:r>
              <a:endParaRPr lang="en-US" dirty="0"/>
            </a:p>
          </p:txBody>
        </p:sp>
      </p:grpSp>
      <p:cxnSp>
        <p:nvCxnSpPr>
          <p:cNvPr id="35" name="Straight Arrow Connector 34"/>
          <p:cNvCxnSpPr>
            <a:stCxn id="29" idx="3"/>
          </p:cNvCxnSpPr>
          <p:nvPr/>
        </p:nvCxnSpPr>
        <p:spPr>
          <a:xfrm>
            <a:off x="5334000" y="5110027"/>
            <a:ext cx="167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10400" y="4888468"/>
            <a:ext cx="19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</a:t>
            </a:r>
            <a:r>
              <a:rPr lang="en-US" b="1" dirty="0" smtClean="0">
                <a:solidFill>
                  <a:srgbClr val="FF0000"/>
                </a:solidFill>
              </a:rPr>
              <a:t>0</a:t>
            </a:r>
            <a:r>
              <a:rPr lang="en-US" dirty="0" smtClean="0"/>
              <a:t> to pin 3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34000" y="4383024"/>
            <a:ext cx="167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17190" y="4167615"/>
            <a:ext cx="175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effect on pin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9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write 1 to </a:t>
            </a:r>
            <a:r>
              <a:rPr lang="en-US" dirty="0"/>
              <a:t>(set) </a:t>
            </a:r>
            <a:r>
              <a:rPr lang="en-US" dirty="0" smtClean="0"/>
              <a:t>pin 3:</a:t>
            </a:r>
          </a:p>
          <a:p>
            <a:pPr marL="109728" indent="0">
              <a:buNone/>
            </a:pPr>
            <a:r>
              <a:rPr lang="en-US" dirty="0" smtClean="0"/>
              <a:t>	GP</a:t>
            </a:r>
            <a:r>
              <a:rPr lang="en-US" dirty="0" smtClean="0">
                <a:solidFill>
                  <a:srgbClr val="FF0000"/>
                </a:solidFill>
              </a:rPr>
              <a:t>SET</a:t>
            </a:r>
            <a:r>
              <a:rPr lang="en-US" dirty="0" smtClean="0"/>
              <a:t>[3] = 1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/>
              <a:t>To write </a:t>
            </a:r>
            <a:r>
              <a:rPr lang="en-US" dirty="0" smtClean="0"/>
              <a:t>0 </a:t>
            </a:r>
            <a:r>
              <a:rPr lang="en-US" dirty="0"/>
              <a:t>to </a:t>
            </a:r>
            <a:r>
              <a:rPr lang="en-US" dirty="0" smtClean="0"/>
              <a:t>(clear) </a:t>
            </a:r>
            <a:r>
              <a:rPr lang="en-US" dirty="0"/>
              <a:t>pin 3:</a:t>
            </a:r>
          </a:p>
          <a:p>
            <a:pPr marL="109728" indent="0">
              <a:buNone/>
            </a:pPr>
            <a:r>
              <a:rPr lang="en-US" dirty="0"/>
              <a:t>	</a:t>
            </a:r>
            <a:r>
              <a:rPr lang="en-US" dirty="0" smtClean="0"/>
              <a:t>GP</a:t>
            </a:r>
            <a:r>
              <a:rPr lang="en-US" dirty="0" smtClean="0">
                <a:solidFill>
                  <a:srgbClr val="FF0000"/>
                </a:solidFill>
              </a:rPr>
              <a:t>CLR</a:t>
            </a:r>
            <a:r>
              <a:rPr lang="en-US" dirty="0" smtClean="0"/>
              <a:t>[3</a:t>
            </a:r>
            <a:r>
              <a:rPr lang="en-US" dirty="0"/>
              <a:t>] = 1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GPSET[</a:t>
            </a:r>
            <a:r>
              <a:rPr lang="en-US" i="1" dirty="0" err="1" smtClean="0"/>
              <a:t>i</a:t>
            </a:r>
            <a:r>
              <a:rPr lang="en-US" dirty="0" smtClean="0"/>
              <a:t>] = 0 and GPCLR[</a:t>
            </a:r>
            <a:r>
              <a:rPr lang="en-US" i="1" dirty="0" err="1" smtClean="0"/>
              <a:t>i</a:t>
            </a:r>
            <a:r>
              <a:rPr lang="en-US" dirty="0" smtClean="0"/>
              <a:t>] =0 have no effect on pin</a:t>
            </a:r>
            <a:endParaRPr lang="en-US" dirty="0"/>
          </a:p>
          <a:p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pins 0 – 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unsigned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*</a:t>
            </a:r>
            <a:r>
              <a:rPr lang="en-US" sz="2400" dirty="0" err="1">
                <a:latin typeface="Courier"/>
                <a:cs typeface="Courier"/>
              </a:rPr>
              <a:t>gpio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dirty="0" smtClean="0">
                <a:latin typeface="Courier"/>
                <a:cs typeface="Courier"/>
              </a:rPr>
              <a:t>0x3F200000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marL="109728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#define	</a:t>
            </a:r>
            <a:r>
              <a:rPr lang="en-US" sz="2400" dirty="0" smtClean="0">
                <a:latin typeface="Courier"/>
                <a:cs typeface="Courier"/>
              </a:rPr>
              <a:t>GPSET0</a:t>
            </a: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7 \\ 28/4</a:t>
            </a:r>
          </a:p>
          <a:p>
            <a:pPr marL="109728" indent="0">
              <a:buNone/>
            </a:pPr>
            <a:r>
              <a:rPr lang="en-US" sz="2400" dirty="0" smtClean="0">
                <a:latin typeface="Courier"/>
                <a:cs typeface="Courier"/>
              </a:rPr>
              <a:t>#define 	GPCLR0	10 \\ 40/4</a:t>
            </a:r>
          </a:p>
          <a:p>
            <a:pPr marL="109728" indent="0">
              <a:buNone/>
            </a:pPr>
            <a:r>
              <a:rPr lang="en-US" sz="2400" dirty="0" smtClean="0">
                <a:latin typeface="Courier"/>
                <a:cs typeface="Courier"/>
              </a:rPr>
              <a:t>...</a:t>
            </a:r>
          </a:p>
          <a:p>
            <a:pPr marL="109728" indent="0">
              <a:buNone/>
            </a:pPr>
            <a:r>
              <a:rPr lang="en-US" sz="2400" dirty="0" smtClean="0">
                <a:latin typeface="Courier"/>
                <a:cs typeface="Courier"/>
              </a:rPr>
              <a:t>if (writing 1)</a:t>
            </a:r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 smtClean="0">
                <a:latin typeface="Courier"/>
                <a:cs typeface="Courier"/>
              </a:rPr>
              <a:t>gpio</a:t>
            </a:r>
            <a:r>
              <a:rPr lang="en-US" sz="2400" dirty="0" smtClean="0">
                <a:latin typeface="Courier"/>
                <a:cs typeface="Courier"/>
              </a:rPr>
              <a:t>[GPSET0] = 1 &lt;&lt; </a:t>
            </a:r>
            <a:r>
              <a:rPr lang="en-US" sz="2400" dirty="0" err="1" smtClean="0">
                <a:latin typeface="Courier"/>
                <a:cs typeface="Courier"/>
              </a:rPr>
              <a:t>pinNumber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marL="109728" indent="0">
              <a:buNone/>
            </a:pPr>
            <a:r>
              <a:rPr lang="en-US" sz="2400" dirty="0" smtClean="0">
                <a:latin typeface="Courier"/>
                <a:cs typeface="Courier"/>
              </a:rPr>
              <a:t>else</a:t>
            </a:r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 smtClean="0">
                <a:latin typeface="Courier"/>
                <a:cs typeface="Courier"/>
              </a:rPr>
              <a:t>gpio</a:t>
            </a:r>
            <a:r>
              <a:rPr lang="en-US" sz="2400" dirty="0" smtClean="0">
                <a:latin typeface="Courier"/>
                <a:cs typeface="Courier"/>
              </a:rPr>
              <a:t>[GPCLR0] = 1 &lt;&lt; </a:t>
            </a:r>
            <a:r>
              <a:rPr lang="en-US" sz="2400" dirty="0" err="1" smtClean="0">
                <a:latin typeface="Courier"/>
                <a:cs typeface="Courier"/>
              </a:rPr>
              <a:t>pinNumber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GPCLR1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clear the remaining pins</a:t>
            </a:r>
          </a:p>
          <a:p>
            <a:r>
              <a:rPr lang="en-US" dirty="0" smtClean="0"/>
              <a:t>Pins 32 to 53</a:t>
            </a:r>
          </a:p>
          <a:p>
            <a:r>
              <a:rPr lang="en-US" dirty="0" smtClean="0"/>
              <a:t>Bit 0 clears pin 32, …</a:t>
            </a:r>
          </a:p>
          <a:p>
            <a:endParaRPr lang="en-US" dirty="0"/>
          </a:p>
          <a:p>
            <a:r>
              <a:rPr lang="en-US" dirty="0" smtClean="0"/>
              <a:t>Not used on the 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3" t="34177" r="38973" b="21388"/>
          <a:stretch/>
        </p:blipFill>
        <p:spPr bwMode="auto">
          <a:xfrm>
            <a:off x="304800" y="533400"/>
            <a:ext cx="8517472" cy="508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60634" r="38710" b="28257"/>
          <a:stretch/>
        </p:blipFill>
        <p:spPr bwMode="auto">
          <a:xfrm>
            <a:off x="304800" y="5620458"/>
            <a:ext cx="8565390" cy="12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98086" y="6412468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</a:t>
            </a:r>
            <a:r>
              <a:rPr lang="en-US" dirty="0"/>
              <a:t>BCM2835 ARM Peripherals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9400" y="5867400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5867400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Clear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GPCLR0 Address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GPIO Address : </a:t>
            </a: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0x3F200000 </a:t>
            </a:r>
            <a:endParaRPr lang="en-US" dirty="0" smtClean="0"/>
          </a:p>
          <a:p>
            <a:pPr marL="109728" indent="0">
              <a:buNone/>
            </a:pPr>
            <a:endParaRPr lang="en-CA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GPCLR0 </a:t>
            </a:r>
            <a:r>
              <a:rPr lang="en-US" dirty="0"/>
              <a:t>: Base + </a:t>
            </a:r>
            <a:r>
              <a:rPr lang="en-US" dirty="0" smtClean="0"/>
              <a:t>40 </a:t>
            </a:r>
            <a:r>
              <a:rPr lang="en-US" dirty="0"/>
              <a:t>= </a:t>
            </a: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0x3F200028</a:t>
            </a:r>
            <a:endParaRPr lang="en-CA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aspberrypi.org/wp-content/uploads/2011/07/RaspiModel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505575" cy="57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62600" y="6057901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Image from raspberrypi.org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2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Reading a Pin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Register </a:t>
            </a:r>
            <a:r>
              <a:rPr lang="en-CA" dirty="0" err="1" smtClean="0"/>
              <a:t>GPLEVn</a:t>
            </a:r>
            <a:r>
              <a:rPr lang="en-CA" dirty="0" smtClean="0"/>
              <a:t> is used to read a bit from a pin</a:t>
            </a:r>
          </a:p>
          <a:p>
            <a:r>
              <a:rPr lang="en-CA" dirty="0" smtClean="0"/>
              <a:t>In the </a:t>
            </a:r>
            <a:r>
              <a:rPr lang="en-CA" dirty="0" err="1" smtClean="0"/>
              <a:t>RPi</a:t>
            </a:r>
            <a:r>
              <a:rPr lang="en-CA" dirty="0" smtClean="0"/>
              <a:t>, only GPLEV0 is used</a:t>
            </a:r>
          </a:p>
          <a:p>
            <a:pPr lvl="1"/>
            <a:r>
              <a:rPr lang="en-CA" dirty="0" smtClean="0"/>
              <a:t>Bit </a:t>
            </a:r>
            <a:r>
              <a:rPr lang="en-CA" i="1" dirty="0" smtClean="0"/>
              <a:t>n</a:t>
            </a:r>
            <a:r>
              <a:rPr lang="en-CA" dirty="0" smtClean="0"/>
              <a:t> corresponds to the value of pin </a:t>
            </a:r>
            <a:r>
              <a:rPr lang="en-CA" i="1" dirty="0" smtClean="0"/>
              <a:t>n</a:t>
            </a:r>
          </a:p>
          <a:p>
            <a:r>
              <a:rPr lang="en-CA" dirty="0" smtClean="0"/>
              <a:t>Address of GPLEV0 is ox3F200000 + 52</a:t>
            </a:r>
          </a:p>
          <a:p>
            <a:pPr lvl="1"/>
            <a:r>
              <a:rPr lang="en-CA" dirty="0" smtClean="0"/>
              <a:t>0x3F200034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9848"/>
          </a:xfrm>
        </p:spPr>
        <p:txBody>
          <a:bodyPr/>
          <a:lstStyle/>
          <a:p>
            <a:r>
              <a:rPr lang="en-CA" dirty="0" smtClean="0"/>
              <a:t>Inside GPLEV{n}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t="27599" r="38658" b="26796"/>
          <a:stretch/>
        </p:blipFill>
        <p:spPr bwMode="auto">
          <a:xfrm>
            <a:off x="682373" y="1600200"/>
            <a:ext cx="7242427" cy="437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98086" y="6412468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</a:t>
            </a:r>
            <a:r>
              <a:rPr lang="en-US" dirty="0"/>
              <a:t>BCM2835 ARM Peripherals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3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9848"/>
          </a:xfrm>
        </p:spPr>
        <p:txBody>
          <a:bodyPr/>
          <a:lstStyle/>
          <a:p>
            <a:r>
              <a:rPr lang="en-US" dirty="0" smtClean="0"/>
              <a:t>GPLEV0 register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292" name="Group 291"/>
          <p:cNvGrpSpPr/>
          <p:nvPr/>
        </p:nvGrpSpPr>
        <p:grpSpPr>
          <a:xfrm>
            <a:off x="2102537" y="1295400"/>
            <a:ext cx="1371600" cy="4724400"/>
            <a:chOff x="381000" y="1295400"/>
            <a:chExt cx="1371600" cy="4724400"/>
          </a:xfrm>
        </p:grpSpPr>
        <p:grpSp>
          <p:nvGrpSpPr>
            <p:cNvPr id="272" name="Group 271"/>
            <p:cNvGrpSpPr/>
            <p:nvPr/>
          </p:nvGrpSpPr>
          <p:grpSpPr>
            <a:xfrm>
              <a:off x="645796" y="1965434"/>
              <a:ext cx="519582" cy="396766"/>
              <a:chOff x="283498" y="1660634"/>
              <a:chExt cx="519582" cy="39676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83498" y="1684981"/>
                <a:ext cx="311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645796" y="2362200"/>
              <a:ext cx="519582" cy="396766"/>
              <a:chOff x="283498" y="1660634"/>
              <a:chExt cx="519582" cy="396766"/>
            </a:xfrm>
          </p:grpSpPr>
          <p:sp>
            <p:nvSpPr>
              <p:cNvPr id="274" name="Rectangle 27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283498" y="1684981"/>
                <a:ext cx="2728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645796" y="2743200"/>
              <a:ext cx="519582" cy="396766"/>
              <a:chOff x="283498" y="1660634"/>
              <a:chExt cx="519582" cy="396766"/>
            </a:xfrm>
          </p:grpSpPr>
          <p:sp>
            <p:nvSpPr>
              <p:cNvPr id="277" name="Rectangle 276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</a:t>
                </a:r>
                <a:endParaRPr lang="en-US" sz="1600" dirty="0"/>
              </a:p>
            </p:txBody>
          </p:sp>
        </p:grpSp>
        <p:grpSp>
          <p:nvGrpSpPr>
            <p:cNvPr id="279" name="Group 278"/>
            <p:cNvGrpSpPr/>
            <p:nvPr/>
          </p:nvGrpSpPr>
          <p:grpSpPr>
            <a:xfrm>
              <a:off x="645796" y="3139966"/>
              <a:ext cx="519582" cy="396766"/>
              <a:chOff x="283498" y="1660634"/>
              <a:chExt cx="519582" cy="396766"/>
            </a:xfrm>
          </p:grpSpPr>
          <p:sp>
            <p:nvSpPr>
              <p:cNvPr id="280" name="Rectangle 279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283498" y="16849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</p:grpSp>
        <p:grpSp>
          <p:nvGrpSpPr>
            <p:cNvPr id="282" name="Group 281"/>
            <p:cNvGrpSpPr/>
            <p:nvPr/>
          </p:nvGrpSpPr>
          <p:grpSpPr>
            <a:xfrm>
              <a:off x="646308" y="3514253"/>
              <a:ext cx="519582" cy="396766"/>
              <a:chOff x="283498" y="1660634"/>
              <a:chExt cx="519582" cy="396766"/>
            </a:xfrm>
          </p:grpSpPr>
          <p:sp>
            <p:nvSpPr>
              <p:cNvPr id="283" name="Rectangle 282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4</a:t>
                </a:r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646308" y="3911019"/>
              <a:ext cx="519582" cy="396766"/>
              <a:chOff x="283498" y="1660634"/>
              <a:chExt cx="519582" cy="396766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283498" y="1684981"/>
                <a:ext cx="293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5</a:t>
                </a:r>
                <a:endParaRPr lang="en-US" sz="1600" dirty="0"/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591990" y="5165834"/>
              <a:ext cx="573900" cy="396766"/>
              <a:chOff x="229180" y="1660634"/>
              <a:chExt cx="573900" cy="396766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229180" y="1684981"/>
                <a:ext cx="386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31</a:t>
                </a:r>
                <a:endParaRPr lang="en-US" sz="1600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820590" y="44143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1000" y="1676400"/>
              <a:ext cx="1371600" cy="434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533400" y="1295400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GPLEV0</a:t>
              </a:r>
              <a:endParaRPr lang="en-US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4159937" y="1295400"/>
            <a:ext cx="1371600" cy="4724400"/>
            <a:chOff x="381000" y="1295400"/>
            <a:chExt cx="1371600" cy="4724400"/>
          </a:xfrm>
        </p:grpSpPr>
        <p:grpSp>
          <p:nvGrpSpPr>
            <p:cNvPr id="294" name="Group 293"/>
            <p:cNvGrpSpPr/>
            <p:nvPr/>
          </p:nvGrpSpPr>
          <p:grpSpPr>
            <a:xfrm>
              <a:off x="645796" y="1965434"/>
              <a:ext cx="519582" cy="396766"/>
              <a:chOff x="283498" y="1660634"/>
              <a:chExt cx="519582" cy="396766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7" name="TextBox 316"/>
              <p:cNvSpPr txBox="1"/>
              <p:nvPr/>
            </p:nvSpPr>
            <p:spPr>
              <a:xfrm>
                <a:off x="283498" y="1684981"/>
                <a:ext cx="311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295" name="Group 294"/>
            <p:cNvGrpSpPr/>
            <p:nvPr/>
          </p:nvGrpSpPr>
          <p:grpSpPr>
            <a:xfrm>
              <a:off x="645796" y="2362200"/>
              <a:ext cx="519582" cy="396766"/>
              <a:chOff x="283498" y="1660634"/>
              <a:chExt cx="519582" cy="396766"/>
            </a:xfrm>
          </p:grpSpPr>
          <p:sp>
            <p:nvSpPr>
              <p:cNvPr id="314" name="Rectangle 31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283498" y="1684981"/>
                <a:ext cx="2728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645796" y="2743200"/>
              <a:ext cx="519582" cy="396766"/>
              <a:chOff x="283498" y="1660634"/>
              <a:chExt cx="519582" cy="396766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</a:t>
                </a:r>
                <a:endParaRPr lang="en-US" sz="1600" dirty="0"/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645796" y="3139966"/>
              <a:ext cx="519582" cy="396766"/>
              <a:chOff x="283498" y="1660634"/>
              <a:chExt cx="519582" cy="396766"/>
            </a:xfrm>
          </p:grpSpPr>
          <p:sp>
            <p:nvSpPr>
              <p:cNvPr id="310" name="Rectangle 309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1" name="TextBox 310"/>
              <p:cNvSpPr txBox="1"/>
              <p:nvPr/>
            </p:nvSpPr>
            <p:spPr>
              <a:xfrm>
                <a:off x="283498" y="1684981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646308" y="3514253"/>
              <a:ext cx="519582" cy="396766"/>
              <a:chOff x="283498" y="1660634"/>
              <a:chExt cx="519582" cy="396766"/>
            </a:xfrm>
          </p:grpSpPr>
          <p:sp>
            <p:nvSpPr>
              <p:cNvPr id="308" name="Rectangle 307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83498" y="1684981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4</a:t>
                </a:r>
              </a:p>
            </p:txBody>
          </p:sp>
        </p:grpSp>
        <p:grpSp>
          <p:nvGrpSpPr>
            <p:cNvPr id="299" name="Group 298"/>
            <p:cNvGrpSpPr/>
            <p:nvPr/>
          </p:nvGrpSpPr>
          <p:grpSpPr>
            <a:xfrm>
              <a:off x="646308" y="3911019"/>
              <a:ext cx="519582" cy="396766"/>
              <a:chOff x="283498" y="1660634"/>
              <a:chExt cx="519582" cy="396766"/>
            </a:xfrm>
          </p:grpSpPr>
          <p:sp>
            <p:nvSpPr>
              <p:cNvPr id="306" name="Rectangle 305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7" name="TextBox 306"/>
              <p:cNvSpPr txBox="1"/>
              <p:nvPr/>
            </p:nvSpPr>
            <p:spPr>
              <a:xfrm>
                <a:off x="283498" y="1684981"/>
                <a:ext cx="293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5</a:t>
                </a:r>
                <a:endParaRPr lang="en-US" sz="1600" dirty="0"/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591990" y="5165834"/>
              <a:ext cx="573900" cy="396766"/>
              <a:chOff x="229180" y="1660634"/>
              <a:chExt cx="573900" cy="396766"/>
            </a:xfrm>
          </p:grpSpPr>
          <p:sp>
            <p:nvSpPr>
              <p:cNvPr id="304" name="Rectangle 303"/>
              <p:cNvSpPr/>
              <p:nvPr/>
            </p:nvSpPr>
            <p:spPr>
              <a:xfrm>
                <a:off x="564851" y="1660634"/>
                <a:ext cx="238229" cy="39676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>
                <a:off x="229180" y="1684981"/>
                <a:ext cx="386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31</a:t>
                </a:r>
                <a:endParaRPr lang="en-US" sz="1600" dirty="0"/>
              </a:p>
            </p:txBody>
          </p:sp>
        </p:grpSp>
        <p:sp>
          <p:nvSpPr>
            <p:cNvPr id="301" name="TextBox 300"/>
            <p:cNvSpPr txBox="1"/>
            <p:nvPr/>
          </p:nvSpPr>
          <p:spPr>
            <a:xfrm>
              <a:off x="820590" y="44143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…</a:t>
              </a:r>
              <a:endParaRPr lang="en-US" sz="2400" b="1" dirty="0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381000" y="1676400"/>
              <a:ext cx="1371600" cy="434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533400" y="1295400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GPLEV0</a:t>
              </a:r>
              <a:endParaRPr lang="en-US" dirty="0"/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4953000" y="1992868"/>
            <a:ext cx="2057400" cy="369332"/>
            <a:chOff x="3231463" y="1992868"/>
            <a:chExt cx="2057400" cy="369332"/>
          </a:xfrm>
        </p:grpSpPr>
        <p:cxnSp>
          <p:nvCxnSpPr>
            <p:cNvPr id="319" name="Straight Arrow Connector 318"/>
            <p:cNvCxnSpPr/>
            <p:nvPr/>
          </p:nvCxnSpPr>
          <p:spPr>
            <a:xfrm flipV="1">
              <a:off x="3231463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/>
            <p:cNvSpPr txBox="1"/>
            <p:nvPr/>
          </p:nvSpPr>
          <p:spPr>
            <a:xfrm>
              <a:off x="4572000" y="19928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0</a:t>
              </a:r>
              <a:endParaRPr lang="en-US" dirty="0"/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944315" y="2390568"/>
            <a:ext cx="2024407" cy="369332"/>
            <a:chOff x="3222778" y="1992868"/>
            <a:chExt cx="2024407" cy="369332"/>
          </a:xfrm>
        </p:grpSpPr>
        <p:cxnSp>
          <p:nvCxnSpPr>
            <p:cNvPr id="323" name="Straight Arrow Connector 322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extBox 323"/>
            <p:cNvSpPr txBox="1"/>
            <p:nvPr/>
          </p:nvSpPr>
          <p:spPr>
            <a:xfrm>
              <a:off x="4572000" y="1992868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1</a:t>
              </a:r>
              <a:endParaRPr lang="en-US" dirty="0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4944315" y="2807509"/>
            <a:ext cx="2053261" cy="369332"/>
            <a:chOff x="3222778" y="1992868"/>
            <a:chExt cx="2053261" cy="369332"/>
          </a:xfrm>
        </p:grpSpPr>
        <p:cxnSp>
          <p:nvCxnSpPr>
            <p:cNvPr id="327" name="Straight Arrow Connector 326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/>
            <p:cNvSpPr txBox="1"/>
            <p:nvPr/>
          </p:nvSpPr>
          <p:spPr>
            <a:xfrm>
              <a:off x="4572000" y="1992868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2</a:t>
              </a:r>
              <a:endParaRPr lang="en-US" dirty="0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944315" y="3974790"/>
            <a:ext cx="2046849" cy="369332"/>
            <a:chOff x="3222778" y="1992868"/>
            <a:chExt cx="2046849" cy="369332"/>
          </a:xfrm>
        </p:grpSpPr>
        <p:cxnSp>
          <p:nvCxnSpPr>
            <p:cNvPr id="330" name="Straight Arrow Connector 329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330"/>
            <p:cNvSpPr txBox="1"/>
            <p:nvPr/>
          </p:nvSpPr>
          <p:spPr>
            <a:xfrm>
              <a:off x="4572000" y="199286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5</a:t>
              </a:r>
              <a:endParaRPr lang="en-US" dirty="0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950727" y="5232300"/>
            <a:ext cx="2151045" cy="369332"/>
            <a:chOff x="3222778" y="1992868"/>
            <a:chExt cx="2151045" cy="369332"/>
          </a:xfrm>
        </p:grpSpPr>
        <p:cxnSp>
          <p:nvCxnSpPr>
            <p:cNvPr id="333" name="Straight Arrow Connector 332"/>
            <p:cNvCxnSpPr/>
            <p:nvPr/>
          </p:nvCxnSpPr>
          <p:spPr>
            <a:xfrm flipV="1">
              <a:off x="3222778" y="2159058"/>
              <a:ext cx="1349222" cy="47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3"/>
            <p:cNvSpPr txBox="1"/>
            <p:nvPr/>
          </p:nvSpPr>
          <p:spPr>
            <a:xfrm>
              <a:off x="4572000" y="1992868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in 31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835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GPLEVn</a:t>
            </a:r>
            <a:r>
              <a:rPr lang="en-US" dirty="0" smtClean="0"/>
              <a:t> Addresses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GPIO Address : </a:t>
            </a: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0x3F200000 </a:t>
            </a:r>
            <a:endParaRPr lang="en-US" dirty="0" smtClean="0"/>
          </a:p>
          <a:p>
            <a:pPr marL="109728" indent="0">
              <a:buNone/>
            </a:pPr>
            <a:endParaRPr lang="en-CA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GPLEV0 </a:t>
            </a:r>
            <a:r>
              <a:rPr lang="en-US" dirty="0"/>
              <a:t>: Base + </a:t>
            </a:r>
            <a:r>
              <a:rPr lang="en-US" dirty="0" smtClean="0"/>
              <a:t>52 </a:t>
            </a:r>
            <a:r>
              <a:rPr lang="en-US" dirty="0"/>
              <a:t>= </a:t>
            </a: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0x3F200034</a:t>
            </a:r>
          </a:p>
          <a:p>
            <a:endParaRPr lang="en-CA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GPLEV1 </a:t>
            </a:r>
            <a:r>
              <a:rPr lang="en-US" dirty="0"/>
              <a:t>: Base + </a:t>
            </a:r>
            <a:r>
              <a:rPr lang="en-US" dirty="0" smtClean="0"/>
              <a:t>60 </a:t>
            </a:r>
            <a:r>
              <a:rPr lang="en-US" dirty="0"/>
              <a:t>= </a:t>
            </a:r>
            <a:r>
              <a:rPr lang="en-CA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0x3F20003C</a:t>
            </a:r>
            <a:endParaRPr lang="en-CA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Not used in the Pi</a:t>
            </a:r>
            <a:endParaRPr lang="en-CA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pins 0 – 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unsigned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*</a:t>
            </a:r>
            <a:r>
              <a:rPr lang="en-US" sz="2400" dirty="0" err="1">
                <a:latin typeface="Courier"/>
                <a:cs typeface="Courier"/>
              </a:rPr>
              <a:t>gpio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dirty="0" smtClean="0">
                <a:latin typeface="Courier"/>
                <a:cs typeface="Courier"/>
              </a:rPr>
              <a:t>0x3F200000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marL="109728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2400" dirty="0">
                <a:latin typeface="Courier"/>
                <a:cs typeface="Courier"/>
              </a:rPr>
              <a:t>#define	</a:t>
            </a:r>
            <a:r>
              <a:rPr lang="en-US" sz="2400" dirty="0" smtClean="0">
                <a:latin typeface="Courier"/>
                <a:cs typeface="Courier"/>
              </a:rPr>
              <a:t>GPLEV0</a:t>
            </a: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13</a:t>
            </a:r>
          </a:p>
          <a:p>
            <a:pPr marL="109728" indent="0">
              <a:buNone/>
            </a:pPr>
            <a:r>
              <a:rPr lang="en-US" sz="2400" dirty="0" smtClean="0">
                <a:latin typeface="Courier"/>
                <a:cs typeface="Courier"/>
              </a:rPr>
              <a:t>...</a:t>
            </a:r>
          </a:p>
          <a:p>
            <a:pPr marL="109728" indent="0">
              <a:buNone/>
            </a:pP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v;</a:t>
            </a:r>
          </a:p>
          <a:p>
            <a:pPr marL="109728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"/>
                <a:cs typeface="Courier"/>
              </a:rPr>
              <a:t>v = (</a:t>
            </a:r>
            <a:r>
              <a:rPr lang="en-US" sz="2400" dirty="0" err="1" smtClean="0">
                <a:latin typeface="Courier"/>
                <a:cs typeface="Courier"/>
              </a:rPr>
              <a:t>gpio</a:t>
            </a:r>
            <a:r>
              <a:rPr lang="en-US" sz="2400" dirty="0" smtClean="0">
                <a:latin typeface="Courier"/>
                <a:cs typeface="Courier"/>
              </a:rPr>
              <a:t>[GPLEV0] &gt;&gt; 3) &amp; </a:t>
            </a:r>
            <a:r>
              <a:rPr lang="en-US" sz="2400" smtClean="0">
                <a:latin typeface="Courier"/>
                <a:cs typeface="Courier"/>
              </a:rPr>
              <a:t>1</a:t>
            </a:r>
            <a:r>
              <a:rPr lang="en-US" sz="2400">
                <a:latin typeface="Courier"/>
                <a:cs typeface="Courier"/>
              </a:rPr>
              <a:t>; </a:t>
            </a:r>
            <a:endParaRPr lang="en-US" sz="2400" smtClean="0">
              <a:latin typeface="Courier"/>
              <a:cs typeface="Courier"/>
            </a:endParaRPr>
          </a:p>
          <a:p>
            <a:pPr marL="109728" indent="0">
              <a:buNone/>
            </a:pPr>
            <a:r>
              <a:rPr lang="en-US" sz="2400" smtClean="0">
                <a:latin typeface="Courier"/>
                <a:cs typeface="Courier"/>
              </a:rPr>
              <a:t>// </a:t>
            </a:r>
            <a:r>
              <a:rPr lang="en-US" sz="2400">
                <a:latin typeface="Courier"/>
                <a:cs typeface="Courier"/>
              </a:rPr>
              <a:t>v = pin 3 value</a:t>
            </a:r>
          </a:p>
          <a:p>
            <a:pPr marL="109728" indent="0">
              <a:buNone/>
            </a:pP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Other GPIO functions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Clock signal</a:t>
            </a:r>
          </a:p>
          <a:p>
            <a:r>
              <a:rPr lang="en-CA" dirty="0" smtClean="0"/>
              <a:t>UART</a:t>
            </a:r>
          </a:p>
          <a:p>
            <a:r>
              <a:rPr lang="en-CA" dirty="0" smtClean="0"/>
              <a:t>JTAG</a:t>
            </a:r>
          </a:p>
          <a:p>
            <a:r>
              <a:rPr lang="en-CA" dirty="0" err="1" smtClean="0"/>
              <a:t>Etc</a:t>
            </a:r>
            <a:r>
              <a:rPr lang="en-CA" smtClean="0"/>
              <a:t> …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6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media.digikey.com/Photos/Segger%20Microcontroller%20Systems/8.08.90-J-LINK-EDU.jpg"/>
          <p:cNvPicPr>
            <a:picLocks noChangeAspect="1" noChangeArrowheads="1"/>
          </p:cNvPicPr>
          <p:nvPr/>
        </p:nvPicPr>
        <p:blipFill>
          <a:blip r:embed="rId2" cstate="print"/>
          <a:srcRect t="25507" r="37101"/>
          <a:stretch>
            <a:fillRect/>
          </a:stretch>
        </p:blipFill>
        <p:spPr bwMode="auto">
          <a:xfrm>
            <a:off x="6858000" y="990600"/>
            <a:ext cx="2066925" cy="24479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JTAG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288536"/>
          </a:xfrm>
        </p:spPr>
        <p:txBody>
          <a:bodyPr/>
          <a:lstStyle/>
          <a:p>
            <a:r>
              <a:rPr lang="en-US" dirty="0" smtClean="0"/>
              <a:t>Joint Test Action Group</a:t>
            </a:r>
          </a:p>
          <a:p>
            <a:pPr lvl="1"/>
            <a:r>
              <a:rPr lang="en-US" dirty="0" smtClean="0"/>
              <a:t>IEEE 1149.1 Standard Test Access Port and Boundary-Scan Architecture</a:t>
            </a:r>
          </a:p>
          <a:p>
            <a:r>
              <a:rPr lang="en-US" dirty="0" smtClean="0"/>
              <a:t>Originally used for IC debug ports</a:t>
            </a:r>
          </a:p>
          <a:p>
            <a:r>
              <a:rPr lang="en-US" dirty="0" smtClean="0"/>
              <a:t>Embedded system development relies on JTAG to perform debugging</a:t>
            </a:r>
          </a:p>
          <a:p>
            <a:r>
              <a:rPr lang="en-US" dirty="0" smtClean="0"/>
              <a:t>ARM11 has an extensive JTAG capability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EnableJTAG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routine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jtag.s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(by </a:t>
            </a:r>
            <a:r>
              <a:rPr lang="en-US" dirty="0" smtClean="0"/>
              <a:t>Dmitry </a:t>
            </a:r>
            <a:r>
              <a:rPr lang="en-US" dirty="0" err="1" smtClean="0"/>
              <a:t>Zavyalov</a:t>
            </a:r>
            <a:r>
              <a:rPr lang="en-US" dirty="0" smtClean="0"/>
              <a:t>)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aspberrypi-spy.co.uk/wp-content/uploads/2012/09/Raspberry-Pi-GPIO-Layout-Revision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057400"/>
            <a:ext cx="8898497" cy="4191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006487" y="6324600"/>
            <a:ext cx="2985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www.raspberrypi-spy.co.uk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00600" y="4154992"/>
            <a:ext cx="609600" cy="609600"/>
          </a:xfrm>
          <a:prstGeom prst="ellipse">
            <a:avLst/>
          </a:prstGeom>
          <a:solidFill>
            <a:srgbClr val="FFFF00">
              <a:alpha val="67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265904" y="4160856"/>
            <a:ext cx="609600" cy="609600"/>
          </a:xfrm>
          <a:prstGeom prst="ellipse">
            <a:avLst/>
          </a:prstGeom>
          <a:solidFill>
            <a:srgbClr val="FFFF00">
              <a:alpha val="67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6208" y="4154992"/>
            <a:ext cx="609600" cy="609600"/>
          </a:xfrm>
          <a:prstGeom prst="ellipse">
            <a:avLst/>
          </a:prstGeom>
          <a:solidFill>
            <a:srgbClr val="FFFF00">
              <a:alpha val="67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10648" y="3515248"/>
            <a:ext cx="609600" cy="609600"/>
          </a:xfrm>
          <a:prstGeom prst="ellipse">
            <a:avLst/>
          </a:prstGeom>
          <a:solidFill>
            <a:srgbClr val="FFFF00">
              <a:alpha val="67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46208" y="3525296"/>
            <a:ext cx="609600" cy="609600"/>
          </a:xfrm>
          <a:prstGeom prst="ellipse">
            <a:avLst/>
          </a:prstGeom>
          <a:solidFill>
            <a:srgbClr val="FFFF00">
              <a:alpha val="67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1069848"/>
          </a:xfrm>
        </p:spPr>
        <p:txBody>
          <a:bodyPr/>
          <a:lstStyle/>
          <a:p>
            <a:r>
              <a:rPr lang="en-US" dirty="0" smtClean="0"/>
              <a:t>JTAG Interface Pins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4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4" name="Picture 2" descr="http://data.designspark.info/uploads/images/53bc258dc6c0425cb44870b50ab3062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" t="3159" r="34080" b="5308"/>
          <a:stretch/>
        </p:blipFill>
        <p:spPr bwMode="auto">
          <a:xfrm>
            <a:off x="1600200" y="533400"/>
            <a:ext cx="5770372" cy="614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990600" y="1828800"/>
            <a:ext cx="9144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52600" y="2971800"/>
            <a:ext cx="9144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72200" y="2995448"/>
            <a:ext cx="9144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172200" y="3276600"/>
            <a:ext cx="9144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209800" y="3252952"/>
            <a:ext cx="9144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20000" y="6311591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bay.com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7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85800" y="533400"/>
            <a:ext cx="7239000" cy="5943600"/>
            <a:chOff x="3042138" y="1808703"/>
            <a:chExt cx="5034225" cy="453180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32" t="24488" r="6562" b="3872"/>
            <a:stretch/>
          </p:blipFill>
          <p:spPr bwMode="auto">
            <a:xfrm>
              <a:off x="4800600" y="1818751"/>
              <a:ext cx="3275763" cy="4521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2" t="24343" r="78815" b="4018"/>
            <a:stretch/>
          </p:blipFill>
          <p:spPr bwMode="auto">
            <a:xfrm>
              <a:off x="3042138" y="1808703"/>
              <a:ext cx="1758462" cy="4521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6781800" y="647700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From element14.com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9848"/>
          </a:xfrm>
        </p:spPr>
        <p:txBody>
          <a:bodyPr/>
          <a:lstStyle/>
          <a:p>
            <a:r>
              <a:rPr lang="en-CA" dirty="0" smtClean="0"/>
              <a:t>Raspberry Pi 2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AutoShape 2" descr="Image result for raspberry pi 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AutoShape 4" descr="Image result for raspberry pi 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0" name="Picture 6" descr="https://cdn-shop.adafruit.com/1200x900/2358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108199" cy="457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1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Technical Specs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900 MHz </a:t>
            </a:r>
            <a:r>
              <a:rPr lang="en-CA" b="1" dirty="0" smtClean="0"/>
              <a:t>ARMv7 </a:t>
            </a:r>
            <a:r>
              <a:rPr lang="en-CA" b="1" dirty="0"/>
              <a:t>Quad Core Processor </a:t>
            </a:r>
            <a:r>
              <a:rPr lang="en-CA" dirty="0" smtClean="0"/>
              <a:t>(Cortex-A7)</a:t>
            </a:r>
          </a:p>
          <a:p>
            <a:r>
              <a:rPr lang="en-CA" dirty="0" smtClean="0"/>
              <a:t>1GB </a:t>
            </a:r>
            <a:r>
              <a:rPr lang="en-CA" dirty="0"/>
              <a:t>RAM</a:t>
            </a:r>
          </a:p>
          <a:p>
            <a:r>
              <a:rPr lang="en-CA" b="1" dirty="0" smtClean="0"/>
              <a:t>40 pin </a:t>
            </a:r>
            <a:r>
              <a:rPr lang="en-CA" dirty="0"/>
              <a:t>extended GPIO</a:t>
            </a:r>
          </a:p>
          <a:p>
            <a:r>
              <a:rPr lang="en-CA" dirty="0"/>
              <a:t>4 x USB 2 ports</a:t>
            </a:r>
          </a:p>
          <a:p>
            <a:r>
              <a:rPr lang="en-CA" dirty="0" smtClean="0"/>
              <a:t>CSI </a:t>
            </a:r>
            <a:r>
              <a:rPr lang="en-CA" dirty="0"/>
              <a:t>camera port </a:t>
            </a:r>
            <a:r>
              <a:rPr lang="en-CA" dirty="0" smtClean="0"/>
              <a:t>(Raspberry </a:t>
            </a:r>
            <a:r>
              <a:rPr lang="en-CA" dirty="0"/>
              <a:t>Pi </a:t>
            </a:r>
            <a:r>
              <a:rPr lang="en-CA" dirty="0" smtClean="0"/>
              <a:t>camera)</a:t>
            </a:r>
            <a:endParaRPr lang="en-CA" dirty="0"/>
          </a:p>
          <a:p>
            <a:r>
              <a:rPr lang="en-CA" dirty="0"/>
              <a:t>DSI display port </a:t>
            </a:r>
            <a:r>
              <a:rPr lang="en-CA" dirty="0" smtClean="0"/>
              <a:t>(Raspberry </a:t>
            </a:r>
            <a:r>
              <a:rPr lang="en-CA" dirty="0"/>
              <a:t>Pi touch </a:t>
            </a:r>
            <a:r>
              <a:rPr lang="en-CA" dirty="0" smtClean="0"/>
              <a:t>screen)</a:t>
            </a:r>
            <a:endParaRPr lang="en-CA" dirty="0"/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81800" y="647700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From element14.com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86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5222</TotalTime>
  <Words>2227</Words>
  <Application>Microsoft Office PowerPoint</Application>
  <PresentationFormat>On-screen Show (4:3)</PresentationFormat>
  <Paragraphs>906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Calibri</vt:lpstr>
      <vt:lpstr>Courier</vt:lpstr>
      <vt:lpstr>Courier New</vt:lpstr>
      <vt:lpstr>Georgia</vt:lpstr>
      <vt:lpstr>Symbol</vt:lpstr>
      <vt:lpstr>Trebuchet MS</vt:lpstr>
      <vt:lpstr>Wingdings 2</vt:lpstr>
      <vt:lpstr>Urban</vt:lpstr>
      <vt:lpstr>General Purpose Input/Output (GPIO) </vt:lpstr>
      <vt:lpstr>Outline</vt:lpstr>
      <vt:lpstr>The Raspberry Pi</vt:lpstr>
      <vt:lpstr>Section 1 Objective At the end of this section you will</vt:lpstr>
      <vt:lpstr>PowerPoint Presentation</vt:lpstr>
      <vt:lpstr>PowerPoint Presentation</vt:lpstr>
      <vt:lpstr>PowerPoint Presentation</vt:lpstr>
      <vt:lpstr>Raspberry Pi 2</vt:lpstr>
      <vt:lpstr>Technical Specs</vt:lpstr>
      <vt:lpstr>Introduction to the Raspberry Pi GPIO</vt:lpstr>
      <vt:lpstr>Section 2 Objectives At the end of this section you will</vt:lpstr>
      <vt:lpstr>GPIO</vt:lpstr>
      <vt:lpstr>RPi GPIO</vt:lpstr>
      <vt:lpstr>PowerPoint Presentation</vt:lpstr>
      <vt:lpstr>PowerPoint Presentation</vt:lpstr>
      <vt:lpstr>PowerPoint Presentation</vt:lpstr>
      <vt:lpstr>Example Uses</vt:lpstr>
      <vt:lpstr>Example Uses</vt:lpstr>
      <vt:lpstr>Example Uses</vt:lpstr>
      <vt:lpstr>Example Uses</vt:lpstr>
      <vt:lpstr>Example Uses</vt:lpstr>
      <vt:lpstr>Working with GPIO Lines</vt:lpstr>
      <vt:lpstr>Section 3 Objectives At the end of this section you will</vt:lpstr>
      <vt:lpstr>RPi GPIO pins</vt:lpstr>
      <vt:lpstr>Pseudo Memory Mapped Registers</vt:lpstr>
      <vt:lpstr>Pseudo Memory Mapped Registers</vt:lpstr>
      <vt:lpstr>GPIO Registers</vt:lpstr>
      <vt:lpstr>GPIO Registers</vt:lpstr>
      <vt:lpstr>Function Select Registers</vt:lpstr>
      <vt:lpstr>Accessing GPIO Registers</vt:lpstr>
      <vt:lpstr>Pin Offset from GPIO Base Address</vt:lpstr>
      <vt:lpstr>Inside GPFSEL0</vt:lpstr>
      <vt:lpstr>Calculating the Pin Offset</vt:lpstr>
      <vt:lpstr>Getting to Appropriate Pins</vt:lpstr>
      <vt:lpstr>GPFSEL registers</vt:lpstr>
      <vt:lpstr>Example</vt:lpstr>
      <vt:lpstr>Setting the bits in GPFSEL{n}</vt:lpstr>
      <vt:lpstr>Resetting the bits for pin 3</vt:lpstr>
      <vt:lpstr>Resetting the bits for pin 3</vt:lpstr>
      <vt:lpstr>Clearing pin 3 bits (Input pin)</vt:lpstr>
      <vt:lpstr>Resetting the bits for pin p</vt:lpstr>
      <vt:lpstr>Setting the bits for pin 3</vt:lpstr>
      <vt:lpstr>Example – Setting pin 3 bits</vt:lpstr>
      <vt:lpstr>Setting the bits for pin p</vt:lpstr>
      <vt:lpstr>Reading and Writing Pins</vt:lpstr>
      <vt:lpstr>Performing I/O</vt:lpstr>
      <vt:lpstr>PowerPoint Presentation</vt:lpstr>
      <vt:lpstr>GPSET0 register</vt:lpstr>
      <vt:lpstr>GPSET1 register</vt:lpstr>
      <vt:lpstr>GPSET0 Address</vt:lpstr>
      <vt:lpstr>Setting (writing 1 to) a pin</vt:lpstr>
      <vt:lpstr>Setting (Writing to) a Pin</vt:lpstr>
      <vt:lpstr>GPCLR0 register</vt:lpstr>
      <vt:lpstr>Clearing (writing 0 to) a pin</vt:lpstr>
      <vt:lpstr>Example</vt:lpstr>
      <vt:lpstr>Writing to pins 0 – 31</vt:lpstr>
      <vt:lpstr>GPCLR1</vt:lpstr>
      <vt:lpstr>PowerPoint Presentation</vt:lpstr>
      <vt:lpstr>GPCLR0 Address</vt:lpstr>
      <vt:lpstr>Reading a Pin</vt:lpstr>
      <vt:lpstr>Inside GPLEV{n}</vt:lpstr>
      <vt:lpstr>GPLEV0 register</vt:lpstr>
      <vt:lpstr>GPLEVn Addresses</vt:lpstr>
      <vt:lpstr>Reading from pins 0 – 31</vt:lpstr>
      <vt:lpstr>Other GPIO functions</vt:lpstr>
      <vt:lpstr>JTAG Interface</vt:lpstr>
      <vt:lpstr>JTAG Interface Pins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ARM Architecture</dc:title>
  <dc:creator>jalal</dc:creator>
  <cp:lastModifiedBy>Jalal Kawash</cp:lastModifiedBy>
  <cp:revision>446</cp:revision>
  <dcterms:created xsi:type="dcterms:W3CDTF">2006-08-16T00:00:00Z</dcterms:created>
  <dcterms:modified xsi:type="dcterms:W3CDTF">2019-05-30T20:04:23Z</dcterms:modified>
</cp:coreProperties>
</file>